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302" r:id="rId3"/>
    <p:sldId id="260" r:id="rId4"/>
    <p:sldId id="261" r:id="rId5"/>
    <p:sldId id="305" r:id="rId6"/>
    <p:sldId id="312" r:id="rId7"/>
    <p:sldId id="313" r:id="rId8"/>
    <p:sldId id="314" r:id="rId9"/>
    <p:sldId id="288" r:id="rId10"/>
    <p:sldId id="289" r:id="rId11"/>
    <p:sldId id="290" r:id="rId12"/>
    <p:sldId id="291" r:id="rId13"/>
    <p:sldId id="292" r:id="rId14"/>
    <p:sldId id="271" r:id="rId15"/>
    <p:sldId id="283" r:id="rId16"/>
    <p:sldId id="266" r:id="rId17"/>
    <p:sldId id="257" r:id="rId18"/>
    <p:sldId id="267" r:id="rId19"/>
    <p:sldId id="277" r:id="rId20"/>
    <p:sldId id="265" r:id="rId21"/>
    <p:sldId id="275" r:id="rId22"/>
    <p:sldId id="268" r:id="rId23"/>
    <p:sldId id="276" r:id="rId24"/>
    <p:sldId id="339" r:id="rId25"/>
    <p:sldId id="282" r:id="rId26"/>
    <p:sldId id="274" r:id="rId27"/>
    <p:sldId id="278" r:id="rId28"/>
    <p:sldId id="281" r:id="rId29"/>
    <p:sldId id="269" r:id="rId30"/>
    <p:sldId id="262" r:id="rId31"/>
    <p:sldId id="270" r:id="rId32"/>
    <p:sldId id="272" r:id="rId33"/>
    <p:sldId id="273" r:id="rId34"/>
    <p:sldId id="263" r:id="rId35"/>
    <p:sldId id="340" r:id="rId36"/>
    <p:sldId id="279" r:id="rId37"/>
    <p:sldId id="280" r:id="rId38"/>
    <p:sldId id="295" r:id="rId39"/>
    <p:sldId id="296" r:id="rId40"/>
    <p:sldId id="309" r:id="rId41"/>
    <p:sldId id="303" r:id="rId42"/>
    <p:sldId id="310" r:id="rId43"/>
    <p:sldId id="317" r:id="rId44"/>
    <p:sldId id="316" r:id="rId45"/>
    <p:sldId id="307" r:id="rId4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84" y="3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A18D-A896-4924-A1EA-3C1415C94AF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67B9C-50B0-463C-BF12-9F10B19C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6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62C8C-4A34-40ED-9D0D-26C56702C3B4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62C8C-4A34-40ED-9D0D-26C56702C3B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92857" y="192100"/>
            <a:ext cx="6781800" cy="10140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33E5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F4E7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33E5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F4E7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874"/>
            <a:ext cx="12192000" cy="671512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1652" y="0"/>
            <a:ext cx="4812030" cy="91973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7479" y="461772"/>
            <a:ext cx="6043422" cy="100660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33E5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240" y="1597304"/>
            <a:ext cx="4845050" cy="3546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1B308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778243" y="1597304"/>
            <a:ext cx="4966970" cy="3546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1B308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33E5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9244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1212"/>
      </p:ext>
    </p:extLst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42874"/>
            <a:ext cx="12192000" cy="671512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6973" y="17221"/>
            <a:ext cx="6258052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33E5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6288" y="1418082"/>
            <a:ext cx="10466705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F4E7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200400" y="1752600"/>
            <a:ext cx="6139815" cy="121591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1099"/>
              </a:lnSpc>
              <a:spcBef>
                <a:spcPts val="60"/>
              </a:spcBef>
            </a:pPr>
            <a:r>
              <a:rPr sz="3200" b="1" dirty="0">
                <a:solidFill>
                  <a:schemeClr val="tx2"/>
                </a:solidFill>
                <a:latin typeface="Times New Roman"/>
                <a:cs typeface="Times New Roman"/>
              </a:rPr>
              <a:t>«</a:t>
            </a:r>
            <a:r>
              <a:rPr lang="ru-RU" sz="4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Наставничество – путь к мастерству педагога</a:t>
            </a:r>
            <a:r>
              <a:rPr sz="3200" b="1" spc="-10" dirty="0">
                <a:solidFill>
                  <a:schemeClr val="tx2"/>
                </a:solidFill>
                <a:latin typeface="Times New Roman"/>
                <a:cs typeface="Times New Roman"/>
              </a:rPr>
              <a:t>»</a:t>
            </a:r>
            <a:endParaRPr sz="32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37230" y="207009"/>
            <a:ext cx="58718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215" marR="5080" indent="-145415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Реализация</a:t>
            </a:r>
            <a:r>
              <a:rPr sz="2000" spc="-10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вариативных</a:t>
            </a:r>
            <a:r>
              <a:rPr sz="2000" spc="-10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моделей</a:t>
            </a:r>
            <a:r>
              <a:rPr sz="2000" spc="-9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chemeClr val="tx2"/>
                </a:solidFill>
                <a:latin typeface="Times New Roman"/>
                <a:cs typeface="Times New Roman"/>
              </a:rPr>
              <a:t>наставничества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в</a:t>
            </a:r>
            <a:r>
              <a:rPr sz="2000" spc="-2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форме</a:t>
            </a:r>
            <a:r>
              <a:rPr sz="2000" spc="1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chemeClr val="tx2"/>
                </a:solidFill>
                <a:latin typeface="Times New Roman"/>
                <a:cs typeface="Times New Roman"/>
              </a:rPr>
              <a:t>«педагог-</a:t>
            </a:r>
            <a:r>
              <a:rPr sz="2000" spc="-10" dirty="0">
                <a:solidFill>
                  <a:schemeClr val="tx2"/>
                </a:solidFill>
                <a:latin typeface="Times New Roman"/>
                <a:cs typeface="Times New Roman"/>
              </a:rPr>
              <a:t>педагог»</a:t>
            </a:r>
            <a:endParaRPr sz="20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B4CCE4-EAB9-231F-9A5B-F5A6B032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1" y="2747110"/>
            <a:ext cx="3172540" cy="31725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D07BB2-268B-7C68-2D27-634CA07C4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604" y="2747109"/>
            <a:ext cx="3348395" cy="33483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0024"/>
            <a:ext cx="12192000" cy="66579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715" indent="-285750" algn="just">
              <a:lnSpc>
                <a:spcPct val="100000"/>
              </a:lnSpc>
              <a:spcBef>
                <a:spcPts val="100"/>
              </a:spcBef>
              <a:buClr>
                <a:srgbClr val="1F4E79"/>
              </a:buClr>
              <a:buFont typeface="Wingdings"/>
              <a:buChar char=""/>
              <a:tabLst>
                <a:tab pos="299085" algn="l"/>
              </a:tabLst>
            </a:pPr>
            <a:r>
              <a:rPr b="1" dirty="0">
                <a:latin typeface="Calibri"/>
                <a:cs typeface="Calibri"/>
              </a:rPr>
              <a:t>добровольности,</a:t>
            </a:r>
            <a:r>
              <a:rPr b="1" spc="170" dirty="0">
                <a:latin typeface="Calibri"/>
                <a:cs typeface="Calibri"/>
              </a:rPr>
              <a:t>  </a:t>
            </a:r>
            <a:r>
              <a:rPr b="1" dirty="0">
                <a:latin typeface="Calibri"/>
                <a:cs typeface="Calibri"/>
              </a:rPr>
              <a:t>соблюдения</a:t>
            </a:r>
            <a:r>
              <a:rPr b="1" spc="170" dirty="0">
                <a:latin typeface="Calibri"/>
                <a:cs typeface="Calibri"/>
              </a:rPr>
              <a:t>  </a:t>
            </a:r>
            <a:r>
              <a:rPr b="1" dirty="0">
                <a:latin typeface="Calibri"/>
                <a:cs typeface="Calibri"/>
              </a:rPr>
              <a:t>прав</a:t>
            </a:r>
            <a:r>
              <a:rPr b="1" spc="170" dirty="0">
                <a:latin typeface="Calibri"/>
                <a:cs typeface="Calibri"/>
              </a:rPr>
              <a:t>  </a:t>
            </a:r>
            <a:r>
              <a:rPr b="1" dirty="0">
                <a:latin typeface="Calibri"/>
                <a:cs typeface="Calibri"/>
              </a:rPr>
              <a:t>и</a:t>
            </a:r>
            <a:r>
              <a:rPr b="1" spc="175" dirty="0">
                <a:latin typeface="Calibri"/>
                <a:cs typeface="Calibri"/>
              </a:rPr>
              <a:t>  </a:t>
            </a:r>
            <a:r>
              <a:rPr b="1" dirty="0">
                <a:latin typeface="Calibri"/>
                <a:cs typeface="Calibri"/>
              </a:rPr>
              <a:t>свобод,</a:t>
            </a:r>
            <a:r>
              <a:rPr b="1" spc="165" dirty="0">
                <a:latin typeface="Calibri"/>
                <a:cs typeface="Calibri"/>
              </a:rPr>
              <a:t>  </a:t>
            </a:r>
            <a:r>
              <a:rPr b="1" dirty="0">
                <a:latin typeface="Calibri"/>
                <a:cs typeface="Calibri"/>
              </a:rPr>
              <a:t>равенства</a:t>
            </a:r>
            <a:r>
              <a:rPr b="1" spc="170" dirty="0">
                <a:latin typeface="Calibri"/>
                <a:cs typeface="Calibri"/>
              </a:rPr>
              <a:t>  </a:t>
            </a:r>
            <a:r>
              <a:rPr dirty="0"/>
              <a:t>педагогов</a:t>
            </a:r>
            <a:r>
              <a:rPr spc="165" dirty="0"/>
              <a:t>  </a:t>
            </a:r>
            <a:r>
              <a:rPr dirty="0"/>
              <a:t>предполагает</a:t>
            </a:r>
            <a:r>
              <a:rPr spc="175" dirty="0"/>
              <a:t>  </a:t>
            </a:r>
            <a:r>
              <a:rPr dirty="0"/>
              <a:t>приоритет</a:t>
            </a:r>
            <a:r>
              <a:rPr spc="165" dirty="0"/>
              <a:t>  </a:t>
            </a:r>
            <a:r>
              <a:rPr spc="-50" dirty="0"/>
              <a:t>и 	</a:t>
            </a:r>
            <a:r>
              <a:rPr dirty="0"/>
              <a:t>уважение</a:t>
            </a:r>
            <a:r>
              <a:rPr spc="90" dirty="0"/>
              <a:t>  </a:t>
            </a:r>
            <a:r>
              <a:rPr dirty="0"/>
              <a:t>интересов</a:t>
            </a:r>
            <a:r>
              <a:rPr spc="95" dirty="0"/>
              <a:t>  </a:t>
            </a:r>
            <a:r>
              <a:rPr dirty="0"/>
              <a:t>личности</a:t>
            </a:r>
            <a:r>
              <a:rPr spc="90" dirty="0"/>
              <a:t>  </a:t>
            </a:r>
            <a:r>
              <a:rPr dirty="0"/>
              <a:t>и</a:t>
            </a:r>
            <a:r>
              <a:rPr spc="95" dirty="0"/>
              <a:t>  </a:t>
            </a:r>
            <a:r>
              <a:rPr dirty="0"/>
              <a:t>личностного</a:t>
            </a:r>
            <a:r>
              <a:rPr spc="95" dirty="0"/>
              <a:t>  </a:t>
            </a:r>
            <a:r>
              <a:rPr dirty="0"/>
              <a:t>развития</a:t>
            </a:r>
            <a:r>
              <a:rPr spc="95" dirty="0"/>
              <a:t>  </a:t>
            </a:r>
            <a:r>
              <a:rPr dirty="0"/>
              <a:t>педагогов,</a:t>
            </a:r>
            <a:r>
              <a:rPr spc="90" dirty="0"/>
              <a:t>  </a:t>
            </a:r>
            <a:r>
              <a:rPr dirty="0"/>
              <a:t>добровольность</a:t>
            </a:r>
            <a:r>
              <a:rPr spc="100" dirty="0"/>
              <a:t>  </a:t>
            </a:r>
            <a:r>
              <a:rPr dirty="0"/>
              <a:t>их</a:t>
            </a:r>
            <a:r>
              <a:rPr spc="95" dirty="0"/>
              <a:t>  </a:t>
            </a:r>
            <a:r>
              <a:rPr dirty="0"/>
              <a:t>участия</a:t>
            </a:r>
            <a:r>
              <a:rPr spc="95" dirty="0"/>
              <a:t>  </a:t>
            </a:r>
            <a:r>
              <a:rPr spc="-50" dirty="0"/>
              <a:t>в 	</a:t>
            </a:r>
            <a:r>
              <a:rPr dirty="0"/>
              <a:t>наставнической</a:t>
            </a:r>
            <a:r>
              <a:rPr spc="315" dirty="0"/>
              <a:t> </a:t>
            </a:r>
            <a:r>
              <a:rPr dirty="0"/>
              <a:t>деятельности,</a:t>
            </a:r>
            <a:r>
              <a:rPr spc="310" dirty="0"/>
              <a:t> </a:t>
            </a:r>
            <a:r>
              <a:rPr dirty="0"/>
              <a:t>признание</a:t>
            </a:r>
            <a:r>
              <a:rPr spc="315" dirty="0"/>
              <a:t> </a:t>
            </a:r>
            <a:r>
              <a:rPr dirty="0"/>
              <a:t>равного</a:t>
            </a:r>
            <a:r>
              <a:rPr spc="315" dirty="0"/>
              <a:t> </a:t>
            </a:r>
            <a:r>
              <a:rPr dirty="0"/>
              <a:t>социального</a:t>
            </a:r>
            <a:r>
              <a:rPr spc="315" dirty="0"/>
              <a:t> </a:t>
            </a:r>
            <a:r>
              <a:rPr dirty="0"/>
              <a:t>статуса</a:t>
            </a:r>
            <a:r>
              <a:rPr spc="300" dirty="0"/>
              <a:t> </a:t>
            </a:r>
            <a:r>
              <a:rPr dirty="0"/>
              <a:t>педагогических</a:t>
            </a:r>
            <a:r>
              <a:rPr spc="320" dirty="0"/>
              <a:t> </a:t>
            </a:r>
            <a:r>
              <a:rPr spc="-10" dirty="0"/>
              <a:t>работников, 	</a:t>
            </a:r>
            <a:r>
              <a:rPr dirty="0"/>
              <a:t>независимо</a:t>
            </a:r>
            <a:r>
              <a:rPr spc="-45" dirty="0"/>
              <a:t> </a:t>
            </a:r>
            <a:r>
              <a:rPr dirty="0"/>
              <a:t>от</a:t>
            </a:r>
            <a:r>
              <a:rPr spc="-45" dirty="0"/>
              <a:t> </a:t>
            </a:r>
            <a:r>
              <a:rPr dirty="0"/>
              <a:t>ролевой</a:t>
            </a:r>
            <a:r>
              <a:rPr spc="-50" dirty="0"/>
              <a:t> </a:t>
            </a:r>
            <a:r>
              <a:rPr dirty="0"/>
              <a:t>позиции</a:t>
            </a:r>
            <a:r>
              <a:rPr spc="-35" dirty="0"/>
              <a:t> </a:t>
            </a:r>
            <a:r>
              <a:rPr dirty="0"/>
              <a:t>в</a:t>
            </a:r>
            <a:r>
              <a:rPr spc="-45" dirty="0"/>
              <a:t> </a:t>
            </a:r>
            <a:r>
              <a:rPr dirty="0"/>
              <a:t>системе</a:t>
            </a:r>
            <a:r>
              <a:rPr spc="-30" dirty="0"/>
              <a:t> </a:t>
            </a:r>
            <a:r>
              <a:rPr spc="-10" dirty="0"/>
              <a:t>наставничества;</a:t>
            </a:r>
          </a:p>
          <a:p>
            <a:pPr marL="297815" marR="5080" indent="-285750" algn="just">
              <a:lnSpc>
                <a:spcPct val="100000"/>
              </a:lnSpc>
              <a:spcBef>
                <a:spcPts val="2160"/>
              </a:spcBef>
              <a:buFont typeface="Wingdings"/>
              <a:buChar char=""/>
              <a:tabLst>
                <a:tab pos="299085" algn="l"/>
              </a:tabLst>
            </a:pPr>
            <a:r>
              <a:rPr b="1" dirty="0">
                <a:latin typeface="Calibri"/>
                <a:cs typeface="Calibri"/>
              </a:rPr>
              <a:t>индивидуализации</a:t>
            </a:r>
            <a:r>
              <a:rPr b="1" spc="480" dirty="0">
                <a:latin typeface="Calibri"/>
                <a:cs typeface="Calibri"/>
              </a:rPr>
              <a:t>  </a:t>
            </a:r>
            <a:r>
              <a:rPr b="1" dirty="0">
                <a:latin typeface="Calibri"/>
                <a:cs typeface="Calibri"/>
              </a:rPr>
              <a:t>и</a:t>
            </a:r>
            <a:r>
              <a:rPr b="1" spc="475" dirty="0">
                <a:latin typeface="Calibri"/>
                <a:cs typeface="Calibri"/>
              </a:rPr>
              <a:t>  </a:t>
            </a:r>
            <a:r>
              <a:rPr b="1" dirty="0">
                <a:latin typeface="Calibri"/>
                <a:cs typeface="Calibri"/>
              </a:rPr>
              <a:t>персонализации</a:t>
            </a:r>
            <a:r>
              <a:rPr b="1" spc="490" dirty="0">
                <a:latin typeface="Calibri"/>
                <a:cs typeface="Calibri"/>
              </a:rPr>
              <a:t>  </a:t>
            </a:r>
            <a:r>
              <a:rPr dirty="0"/>
              <a:t>направлен</a:t>
            </a:r>
            <a:r>
              <a:rPr spc="480" dirty="0"/>
              <a:t>  </a:t>
            </a:r>
            <a:r>
              <a:rPr dirty="0"/>
              <a:t>на</a:t>
            </a:r>
            <a:r>
              <a:rPr spc="475" dirty="0"/>
              <a:t>  </a:t>
            </a:r>
            <a:r>
              <a:rPr dirty="0"/>
              <a:t>признание</a:t>
            </a:r>
            <a:r>
              <a:rPr spc="484" dirty="0"/>
              <a:t>  </a:t>
            </a:r>
            <a:r>
              <a:rPr dirty="0"/>
              <a:t>способности</a:t>
            </a:r>
            <a:r>
              <a:rPr spc="495" dirty="0"/>
              <a:t>  </a:t>
            </a:r>
            <a:r>
              <a:rPr dirty="0"/>
              <a:t>личности</a:t>
            </a:r>
            <a:r>
              <a:rPr spc="475" dirty="0"/>
              <a:t>  </a:t>
            </a:r>
            <a:r>
              <a:rPr spc="-50" dirty="0"/>
              <a:t>к 	</a:t>
            </a:r>
            <a:r>
              <a:rPr dirty="0"/>
              <a:t>саморазвитию</a:t>
            </a:r>
            <a:r>
              <a:rPr spc="100" dirty="0"/>
              <a:t> </a:t>
            </a:r>
            <a:r>
              <a:rPr dirty="0"/>
              <a:t>в</a:t>
            </a:r>
            <a:r>
              <a:rPr spc="100" dirty="0"/>
              <a:t> </a:t>
            </a:r>
            <a:r>
              <a:rPr dirty="0"/>
              <a:t>качестве</a:t>
            </a:r>
            <a:r>
              <a:rPr spc="105" dirty="0"/>
              <a:t> </a:t>
            </a:r>
            <a:r>
              <a:rPr dirty="0"/>
              <a:t>естественной,</a:t>
            </a:r>
            <a:r>
              <a:rPr spc="105" dirty="0"/>
              <a:t> </a:t>
            </a:r>
            <a:r>
              <a:rPr dirty="0"/>
              <a:t>изначально</a:t>
            </a:r>
            <a:r>
              <a:rPr spc="105" dirty="0"/>
              <a:t> </a:t>
            </a:r>
            <a:r>
              <a:rPr dirty="0"/>
              <a:t>присущей</a:t>
            </a:r>
            <a:r>
              <a:rPr spc="110" dirty="0"/>
              <a:t> </a:t>
            </a:r>
            <a:r>
              <a:rPr dirty="0"/>
              <a:t>человеку</a:t>
            </a:r>
            <a:r>
              <a:rPr spc="100" dirty="0"/>
              <a:t> </a:t>
            </a:r>
            <a:r>
              <a:rPr dirty="0"/>
              <a:t>потребности</a:t>
            </a:r>
            <a:r>
              <a:rPr spc="110" dirty="0"/>
              <a:t> </a:t>
            </a:r>
            <a:r>
              <a:rPr dirty="0"/>
              <a:t>и</a:t>
            </a:r>
            <a:r>
              <a:rPr spc="105" dirty="0"/>
              <a:t> </a:t>
            </a:r>
            <a:r>
              <a:rPr spc="-10" dirty="0"/>
              <a:t>возможности; 	</a:t>
            </a:r>
            <a:r>
              <a:rPr dirty="0"/>
              <a:t>на</a:t>
            </a:r>
            <a:r>
              <a:rPr spc="-15" dirty="0"/>
              <a:t> </a:t>
            </a:r>
            <a:r>
              <a:rPr dirty="0"/>
              <a:t>сохранение</a:t>
            </a:r>
            <a:r>
              <a:rPr spc="5" dirty="0"/>
              <a:t> </a:t>
            </a:r>
            <a:r>
              <a:rPr dirty="0"/>
              <a:t>индивидуальных</a:t>
            </a:r>
            <a:r>
              <a:rPr spc="-15" dirty="0"/>
              <a:t> </a:t>
            </a:r>
            <a:r>
              <a:rPr dirty="0"/>
              <a:t>приоритетов</a:t>
            </a:r>
            <a:r>
              <a:rPr spc="-15" dirty="0"/>
              <a:t> </a:t>
            </a:r>
            <a:r>
              <a:rPr dirty="0"/>
              <a:t>в</a:t>
            </a:r>
            <a:r>
              <a:rPr spc="-10" dirty="0"/>
              <a:t> </a:t>
            </a:r>
            <a:r>
              <a:rPr dirty="0"/>
              <a:t>формировании</a:t>
            </a:r>
            <a:r>
              <a:rPr spc="-20" dirty="0"/>
              <a:t> </a:t>
            </a:r>
            <a:r>
              <a:rPr dirty="0"/>
              <a:t>наставляемым</a:t>
            </a:r>
            <a:r>
              <a:rPr spc="-35" dirty="0"/>
              <a:t> </a:t>
            </a:r>
            <a:r>
              <a:rPr dirty="0"/>
              <a:t>собственной</a:t>
            </a:r>
            <a:r>
              <a:rPr spc="-10" dirty="0"/>
              <a:t> траектории 	развития;</a:t>
            </a:r>
          </a:p>
          <a:p>
            <a:pPr marL="297815" marR="6350" indent="-285750" algn="just">
              <a:lnSpc>
                <a:spcPct val="100000"/>
              </a:lnSpc>
              <a:spcBef>
                <a:spcPts val="2160"/>
              </a:spcBef>
              <a:buFont typeface="Wingdings"/>
              <a:buChar char=""/>
              <a:tabLst>
                <a:tab pos="299085" algn="l"/>
              </a:tabLst>
            </a:pPr>
            <a:r>
              <a:rPr b="1" dirty="0">
                <a:latin typeface="Calibri"/>
                <a:cs typeface="Calibri"/>
              </a:rPr>
              <a:t>вариативности</a:t>
            </a:r>
            <a:r>
              <a:rPr b="1" spc="340" dirty="0">
                <a:latin typeface="Calibri"/>
                <a:cs typeface="Calibri"/>
              </a:rPr>
              <a:t>  </a:t>
            </a:r>
            <a:r>
              <a:rPr dirty="0"/>
              <a:t>предполагает</a:t>
            </a:r>
            <a:r>
              <a:rPr spc="350" dirty="0"/>
              <a:t>  </a:t>
            </a:r>
            <a:r>
              <a:rPr dirty="0"/>
              <a:t>возможность</a:t>
            </a:r>
            <a:r>
              <a:rPr spc="350" dirty="0"/>
              <a:t>  </a:t>
            </a:r>
            <a:r>
              <a:rPr dirty="0"/>
              <a:t>образовательных</a:t>
            </a:r>
            <a:r>
              <a:rPr spc="350" dirty="0"/>
              <a:t>  </a:t>
            </a:r>
            <a:r>
              <a:rPr dirty="0"/>
              <a:t>организаций</a:t>
            </a:r>
            <a:r>
              <a:rPr spc="345" dirty="0"/>
              <a:t>  </a:t>
            </a:r>
            <a:r>
              <a:rPr dirty="0"/>
              <a:t>выбирать</a:t>
            </a:r>
            <a:r>
              <a:rPr spc="350" dirty="0"/>
              <a:t>  </a:t>
            </a:r>
            <a:r>
              <a:rPr spc="-10" dirty="0"/>
              <a:t>наиболее 	</a:t>
            </a:r>
            <a:r>
              <a:rPr dirty="0"/>
              <a:t>подходящие</a:t>
            </a:r>
            <a:r>
              <a:rPr spc="-20" dirty="0"/>
              <a:t> </a:t>
            </a:r>
            <a:r>
              <a:rPr dirty="0"/>
              <a:t>для</a:t>
            </a:r>
            <a:r>
              <a:rPr spc="-40" dirty="0"/>
              <a:t> </a:t>
            </a:r>
            <a:r>
              <a:rPr dirty="0"/>
              <a:t>конкретных</a:t>
            </a:r>
            <a:r>
              <a:rPr spc="-5" dirty="0"/>
              <a:t> </a:t>
            </a:r>
            <a:r>
              <a:rPr dirty="0"/>
              <a:t>условий</a:t>
            </a:r>
            <a:r>
              <a:rPr spc="-20" dirty="0"/>
              <a:t> </a:t>
            </a:r>
            <a:r>
              <a:rPr dirty="0"/>
              <a:t>формы</a:t>
            </a:r>
            <a:r>
              <a:rPr spc="-10" dirty="0"/>
              <a:t> </a:t>
            </a:r>
            <a:r>
              <a:rPr dirty="0"/>
              <a:t>и</a:t>
            </a:r>
            <a:r>
              <a:rPr spc="-15" dirty="0"/>
              <a:t> </a:t>
            </a:r>
            <a:r>
              <a:rPr dirty="0"/>
              <a:t>виды</a:t>
            </a:r>
            <a:r>
              <a:rPr spc="-10" dirty="0"/>
              <a:t> наставничества;</a:t>
            </a:r>
          </a:p>
          <a:p>
            <a:pPr marL="299085" marR="5080" indent="-287020" algn="just">
              <a:lnSpc>
                <a:spcPct val="100000"/>
              </a:lnSpc>
              <a:spcBef>
                <a:spcPts val="2160"/>
              </a:spcBef>
              <a:buFont typeface="Wingdings"/>
              <a:buChar char=""/>
              <a:tabLst>
                <a:tab pos="299085" algn="l"/>
              </a:tabLst>
            </a:pPr>
            <a:r>
              <a:rPr b="1" dirty="0">
                <a:latin typeface="Calibri"/>
                <a:cs typeface="Calibri"/>
              </a:rPr>
              <a:t>системности</a:t>
            </a:r>
            <a:r>
              <a:rPr b="1" spc="3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и</a:t>
            </a:r>
            <a:r>
              <a:rPr b="1" spc="3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стратегической</a:t>
            </a:r>
            <a:r>
              <a:rPr b="1" spc="3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целостности</a:t>
            </a:r>
            <a:r>
              <a:rPr b="1" spc="30" dirty="0">
                <a:latin typeface="Calibri"/>
                <a:cs typeface="Calibri"/>
              </a:rPr>
              <a:t> </a:t>
            </a:r>
            <a:r>
              <a:rPr dirty="0"/>
              <a:t>предполагает</a:t>
            </a:r>
            <a:r>
              <a:rPr spc="30" dirty="0"/>
              <a:t> </a:t>
            </a:r>
            <a:r>
              <a:rPr dirty="0"/>
              <a:t>разработку</a:t>
            </a:r>
            <a:r>
              <a:rPr spc="55" dirty="0"/>
              <a:t> </a:t>
            </a:r>
            <a:r>
              <a:rPr dirty="0"/>
              <a:t>и</a:t>
            </a:r>
            <a:r>
              <a:rPr spc="35" dirty="0"/>
              <a:t> </a:t>
            </a:r>
            <a:r>
              <a:rPr dirty="0"/>
              <a:t>реализацию</a:t>
            </a:r>
            <a:r>
              <a:rPr spc="40" dirty="0"/>
              <a:t> </a:t>
            </a:r>
            <a:r>
              <a:rPr dirty="0"/>
              <a:t>системы</a:t>
            </a:r>
            <a:r>
              <a:rPr spc="45" dirty="0"/>
              <a:t> </a:t>
            </a:r>
            <a:r>
              <a:rPr spc="-10" dirty="0"/>
              <a:t>(целевой </a:t>
            </a:r>
            <a:r>
              <a:rPr dirty="0"/>
              <a:t>модели)</a:t>
            </a:r>
            <a:r>
              <a:rPr spc="160" dirty="0"/>
              <a:t> </a:t>
            </a:r>
            <a:r>
              <a:rPr dirty="0"/>
              <a:t>наставничества</a:t>
            </a:r>
            <a:r>
              <a:rPr spc="185" dirty="0"/>
              <a:t> </a:t>
            </a:r>
            <a:r>
              <a:rPr dirty="0"/>
              <a:t>с</a:t>
            </a:r>
            <a:r>
              <a:rPr spc="165" dirty="0"/>
              <a:t> </a:t>
            </a:r>
            <a:r>
              <a:rPr dirty="0"/>
              <a:t>максимальным</a:t>
            </a:r>
            <a:r>
              <a:rPr spc="165" dirty="0"/>
              <a:t> </a:t>
            </a:r>
            <a:r>
              <a:rPr dirty="0"/>
              <a:t>охватом</a:t>
            </a:r>
            <a:r>
              <a:rPr spc="165" dirty="0"/>
              <a:t> </a:t>
            </a:r>
            <a:r>
              <a:rPr dirty="0"/>
              <a:t>всех</a:t>
            </a:r>
            <a:r>
              <a:rPr spc="165" dirty="0"/>
              <a:t> </a:t>
            </a:r>
            <a:r>
              <a:rPr dirty="0"/>
              <a:t>необходимых</a:t>
            </a:r>
            <a:r>
              <a:rPr spc="170" dirty="0"/>
              <a:t> </a:t>
            </a:r>
            <a:r>
              <a:rPr dirty="0"/>
              <a:t>структур</a:t>
            </a:r>
            <a:r>
              <a:rPr spc="170" dirty="0"/>
              <a:t> </a:t>
            </a:r>
            <a:r>
              <a:rPr dirty="0"/>
              <a:t>системы</a:t>
            </a:r>
            <a:r>
              <a:rPr spc="180" dirty="0"/>
              <a:t> </a:t>
            </a:r>
            <a:r>
              <a:rPr spc="-10" dirty="0"/>
              <a:t>образования </a:t>
            </a:r>
            <a:r>
              <a:rPr dirty="0"/>
              <a:t>на</a:t>
            </a:r>
            <a:r>
              <a:rPr spc="-45" dirty="0"/>
              <a:t> </a:t>
            </a:r>
            <a:r>
              <a:rPr dirty="0"/>
              <a:t>федеральном,</a:t>
            </a:r>
            <a:r>
              <a:rPr spc="-30" dirty="0"/>
              <a:t> </a:t>
            </a:r>
            <a:r>
              <a:rPr dirty="0"/>
              <a:t>региональном,</a:t>
            </a:r>
            <a:r>
              <a:rPr spc="-30" dirty="0"/>
              <a:t> </a:t>
            </a:r>
            <a:r>
              <a:rPr dirty="0"/>
              <a:t>муниципальном</a:t>
            </a:r>
            <a:r>
              <a:rPr spc="-40" dirty="0"/>
              <a:t> </a:t>
            </a:r>
            <a:r>
              <a:rPr dirty="0"/>
              <a:t>и</a:t>
            </a:r>
            <a:r>
              <a:rPr spc="-30" dirty="0"/>
              <a:t> </a:t>
            </a:r>
            <a:r>
              <a:rPr spc="-10" dirty="0"/>
              <a:t>институциональном</a:t>
            </a:r>
            <a:r>
              <a:rPr spc="-15" dirty="0"/>
              <a:t> </a:t>
            </a:r>
            <a:r>
              <a:rPr spc="-10" dirty="0"/>
              <a:t>уровнях.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66976" y="456056"/>
            <a:ext cx="67767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78660" marR="5080" indent="-1966595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1F4E79"/>
                </a:solidFill>
              </a:rPr>
              <a:t>ПРИНЦИПЫ</a:t>
            </a:r>
            <a:r>
              <a:rPr sz="2800" spc="-125" dirty="0">
                <a:solidFill>
                  <a:srgbClr val="1F4E79"/>
                </a:solidFill>
              </a:rPr>
              <a:t> </a:t>
            </a:r>
            <a:r>
              <a:rPr sz="2800" dirty="0">
                <a:solidFill>
                  <a:srgbClr val="1F4E79"/>
                </a:solidFill>
              </a:rPr>
              <a:t>СИСТЕМЫ</a:t>
            </a:r>
            <a:r>
              <a:rPr sz="2800" spc="-95" dirty="0">
                <a:solidFill>
                  <a:srgbClr val="1F4E79"/>
                </a:solidFill>
              </a:rPr>
              <a:t> </a:t>
            </a:r>
            <a:r>
              <a:rPr sz="2800" dirty="0">
                <a:solidFill>
                  <a:srgbClr val="1F4E79"/>
                </a:solidFill>
              </a:rPr>
              <a:t>(ЦЕЛЕВОЙ</a:t>
            </a:r>
            <a:r>
              <a:rPr sz="2800" spc="-130" dirty="0">
                <a:solidFill>
                  <a:srgbClr val="1F4E79"/>
                </a:solidFill>
              </a:rPr>
              <a:t> </a:t>
            </a:r>
            <a:r>
              <a:rPr sz="2800" spc="-10" dirty="0">
                <a:solidFill>
                  <a:srgbClr val="1F4E79"/>
                </a:solidFill>
              </a:rPr>
              <a:t>МОДЕЛИ) НАСТАВНИЧЕСТВА</a:t>
            </a:r>
            <a:endParaRPr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2003" y="390144"/>
            <a:ext cx="4255770" cy="10066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6974" y="76200"/>
            <a:ext cx="6258052" cy="1123315"/>
          </a:xfrm>
          <a:prstGeom prst="rect">
            <a:avLst/>
          </a:prstGeom>
        </p:spPr>
        <p:txBody>
          <a:bodyPr vert="horz" wrap="square" lIns="0" tIns="490016" rIns="0" bIns="0" rtlCol="0">
            <a:spAutoFit/>
          </a:bodyPr>
          <a:lstStyle/>
          <a:p>
            <a:pPr marL="115824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1F3863"/>
                </a:solidFill>
                <a:latin typeface="Calibri"/>
                <a:cs typeface="Calibri"/>
              </a:rPr>
              <a:t>Основные</a:t>
            </a:r>
            <a:r>
              <a:rPr sz="3600" b="0" spc="-16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1F3863"/>
                </a:solidFill>
                <a:latin typeface="Calibri"/>
                <a:cs typeface="Calibri"/>
              </a:rPr>
              <a:t>понятия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083" y="1323543"/>
            <a:ext cx="1106741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Наставник</a:t>
            </a:r>
            <a:r>
              <a:rPr sz="2000" spc="465" dirty="0">
                <a:solidFill>
                  <a:srgbClr val="FF0000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–</a:t>
            </a:r>
            <a:r>
              <a:rPr sz="2000" spc="47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участник</a:t>
            </a:r>
            <a:r>
              <a:rPr sz="2000" spc="470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персонализированной</a:t>
            </a:r>
            <a:r>
              <a:rPr sz="2000" spc="46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программы</a:t>
            </a:r>
            <a:r>
              <a:rPr sz="2000" spc="47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наставничества,</a:t>
            </a:r>
            <a:r>
              <a:rPr sz="2000" spc="47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имеющий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измеримые</a:t>
            </a:r>
            <a:r>
              <a:rPr sz="2000" spc="-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позитивные результаты</a:t>
            </a:r>
            <a:r>
              <a:rPr sz="2000" spc="10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профессиональной</a:t>
            </a:r>
            <a:r>
              <a:rPr sz="2000" spc="10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деятельности,</a:t>
            </a:r>
            <a:r>
              <a:rPr sz="2000" spc="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готовый</a:t>
            </a:r>
            <a:r>
              <a:rPr sz="2000" spc="-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и</a:t>
            </a:r>
            <a:r>
              <a:rPr sz="2000" spc="10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способный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организовать</a:t>
            </a:r>
            <a:r>
              <a:rPr sz="2000" spc="5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индивидуальную</a:t>
            </a:r>
            <a:r>
              <a:rPr sz="2000" spc="5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траекторию</a:t>
            </a:r>
            <a:r>
              <a:rPr sz="2000" spc="5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профессионального</a:t>
            </a:r>
            <a:r>
              <a:rPr sz="2000" spc="6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развития</a:t>
            </a:r>
            <a:r>
              <a:rPr sz="2000" spc="6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наставляемого</a:t>
            </a:r>
            <a:r>
              <a:rPr sz="2000" spc="4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1B3081"/>
                </a:solidFill>
                <a:latin typeface="Microsoft Sans Serif"/>
                <a:cs typeface="Microsoft Sans Serif"/>
              </a:rPr>
              <a:t>на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основе</a:t>
            </a:r>
            <a:r>
              <a:rPr sz="2000" spc="13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его</a:t>
            </a:r>
            <a:r>
              <a:rPr sz="2000" spc="130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профессиональных</a:t>
            </a:r>
            <a:r>
              <a:rPr sz="2000" spc="140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затруднений,</a:t>
            </a:r>
            <a:r>
              <a:rPr sz="2000" spc="13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также</a:t>
            </a:r>
            <a:r>
              <a:rPr sz="2000" spc="13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обладающий</a:t>
            </a:r>
            <a:r>
              <a:rPr sz="2000" spc="13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опытом</a:t>
            </a:r>
            <a:r>
              <a:rPr sz="2000" spc="13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и</a:t>
            </a:r>
            <a:r>
              <a:rPr sz="2000" spc="130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навыками,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необходимыми</a:t>
            </a:r>
            <a:r>
              <a:rPr sz="2000" spc="409" dirty="0">
                <a:solidFill>
                  <a:srgbClr val="1B3081"/>
                </a:solidFill>
                <a:latin typeface="Microsoft Sans Serif"/>
                <a:cs typeface="Microsoft Sans Serif"/>
              </a:rPr>
              <a:t> 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для</a:t>
            </a:r>
            <a:r>
              <a:rPr sz="2000" spc="420" dirty="0">
                <a:solidFill>
                  <a:srgbClr val="1B3081"/>
                </a:solidFill>
                <a:latin typeface="Microsoft Sans Serif"/>
                <a:cs typeface="Microsoft Sans Serif"/>
              </a:rPr>
              <a:t> 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стимуляции</a:t>
            </a:r>
            <a:r>
              <a:rPr sz="2000" spc="409" dirty="0">
                <a:solidFill>
                  <a:srgbClr val="1B3081"/>
                </a:solidFill>
                <a:latin typeface="Microsoft Sans Serif"/>
                <a:cs typeface="Microsoft Sans Serif"/>
              </a:rPr>
              <a:t> 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и</a:t>
            </a:r>
            <a:r>
              <a:rPr sz="2000" spc="420" dirty="0">
                <a:solidFill>
                  <a:srgbClr val="1B3081"/>
                </a:solidFill>
                <a:latin typeface="Microsoft Sans Serif"/>
                <a:cs typeface="Microsoft Sans Serif"/>
              </a:rPr>
              <a:t> 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поддержки</a:t>
            </a:r>
            <a:r>
              <a:rPr sz="2000" spc="409" dirty="0">
                <a:solidFill>
                  <a:srgbClr val="1B3081"/>
                </a:solidFill>
                <a:latin typeface="Microsoft Sans Serif"/>
                <a:cs typeface="Microsoft Sans Serif"/>
              </a:rPr>
              <a:t> 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процессов</a:t>
            </a:r>
            <a:r>
              <a:rPr sz="2000" spc="420" dirty="0">
                <a:solidFill>
                  <a:srgbClr val="1B3081"/>
                </a:solidFill>
                <a:latin typeface="Microsoft Sans Serif"/>
                <a:cs typeface="Microsoft Sans Serif"/>
              </a:rPr>
              <a:t> 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самореализации</a:t>
            </a:r>
            <a:r>
              <a:rPr sz="2000" spc="415" dirty="0">
                <a:solidFill>
                  <a:srgbClr val="1B3081"/>
                </a:solidFill>
                <a:latin typeface="Microsoft Sans Serif"/>
                <a:cs typeface="Microsoft Sans Serif"/>
              </a:rPr>
              <a:t>   </a:t>
            </a:r>
            <a:r>
              <a:rPr sz="2000" spc="-50" dirty="0">
                <a:solidFill>
                  <a:srgbClr val="1B3081"/>
                </a:solidFill>
                <a:latin typeface="Microsoft Sans Serif"/>
                <a:cs typeface="Microsoft Sans Serif"/>
              </a:rPr>
              <a:t>и </a:t>
            </a:r>
            <a:r>
              <a:rPr sz="2000" spc="-25" dirty="0">
                <a:solidFill>
                  <a:srgbClr val="1B3081"/>
                </a:solidFill>
                <a:latin typeface="Microsoft Sans Serif"/>
                <a:cs typeface="Microsoft Sans Serif"/>
              </a:rPr>
              <a:t>самосовершенствования</a:t>
            </a:r>
            <a:r>
              <a:rPr sz="2000" spc="4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наставляемого.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BBC82A-1F63-D2B9-A802-D67CFF33D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50" r="10000"/>
          <a:stretch/>
        </p:blipFill>
        <p:spPr>
          <a:xfrm>
            <a:off x="7543800" y="3179013"/>
            <a:ext cx="371856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1782" y="2205608"/>
            <a:ext cx="44799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3865" algn="l"/>
                <a:tab pos="1842770" algn="l"/>
              </a:tabLst>
            </a:pPr>
            <a:r>
              <a:rPr sz="2000" spc="-50" dirty="0">
                <a:solidFill>
                  <a:srgbClr val="1B3081"/>
                </a:solidFill>
                <a:latin typeface="Microsoft Sans Serif"/>
                <a:cs typeface="Microsoft Sans Serif"/>
              </a:rPr>
              <a:t>–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участник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персонализированной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188" y="2205608"/>
            <a:ext cx="1780539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Наставляемый 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программы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50135" y="2510408"/>
            <a:ext cx="47053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86025" algn="l"/>
                <a:tab pos="4014470" algn="l"/>
              </a:tabLst>
            </a:pP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наставничества,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который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через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9188" y="2815208"/>
            <a:ext cx="65874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84070" algn="l"/>
                <a:tab pos="2348865" algn="l"/>
                <a:tab pos="4001135" algn="l"/>
                <a:tab pos="4279900" algn="l"/>
                <a:tab pos="4838065" algn="l"/>
                <a:tab pos="5351780" algn="l"/>
                <a:tab pos="6431915" algn="l"/>
              </a:tabLst>
            </a:pP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взаимодействие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50" dirty="0">
                <a:solidFill>
                  <a:srgbClr val="1B3081"/>
                </a:solidFill>
                <a:latin typeface="Microsoft Sans Serif"/>
                <a:cs typeface="Microsoft Sans Serif"/>
              </a:rPr>
              <a:t>с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наставником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50" dirty="0">
                <a:solidFill>
                  <a:srgbClr val="1B3081"/>
                </a:solidFill>
                <a:latin typeface="Microsoft Sans Serif"/>
                <a:cs typeface="Microsoft Sans Serif"/>
              </a:rPr>
              <a:t>и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25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при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25" dirty="0">
                <a:solidFill>
                  <a:srgbClr val="1B3081"/>
                </a:solidFill>
                <a:latin typeface="Microsoft Sans Serif"/>
                <a:cs typeface="Microsoft Sans Serif"/>
              </a:rPr>
              <a:t>его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помощи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50" dirty="0">
                <a:solidFill>
                  <a:srgbClr val="1B3081"/>
                </a:solidFill>
                <a:latin typeface="Microsoft Sans Serif"/>
                <a:cs typeface="Microsoft Sans Serif"/>
              </a:rPr>
              <a:t>и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9188" y="3120008"/>
            <a:ext cx="31083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04010" algn="l"/>
              </a:tabLst>
            </a:pP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поддержке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приобретает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49751" y="3120008"/>
            <a:ext cx="32073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44575" algn="l"/>
                <a:tab pos="1987550" algn="l"/>
              </a:tabLst>
            </a:pP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новый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опыт,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развивает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9188" y="3425190"/>
            <a:ext cx="658749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необходимые</a:t>
            </a:r>
            <a:r>
              <a:rPr sz="2000" spc="36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навыки</a:t>
            </a:r>
            <a:r>
              <a:rPr sz="2000" spc="360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и</a:t>
            </a:r>
            <a:r>
              <a:rPr sz="2000" spc="36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компетенции,</a:t>
            </a:r>
            <a:r>
              <a:rPr sz="2000" spc="365" dirty="0">
                <a:solidFill>
                  <a:srgbClr val="1B3081"/>
                </a:solidFill>
                <a:latin typeface="Microsoft Sans Serif"/>
                <a:cs typeface="Microsoft Sans Serif"/>
              </a:rPr>
              <a:t>  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добивается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предсказуемых</a:t>
            </a:r>
            <a:r>
              <a:rPr sz="2000" spc="15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результатов,</a:t>
            </a:r>
            <a:r>
              <a:rPr sz="2000" spc="14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преодолевая</a:t>
            </a:r>
            <a:r>
              <a:rPr sz="2000" spc="160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тем</a:t>
            </a:r>
            <a:r>
              <a:rPr sz="2000" spc="14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самым </a:t>
            </a:r>
            <a:r>
              <a:rPr sz="2000" dirty="0">
                <a:solidFill>
                  <a:srgbClr val="1B3081"/>
                </a:solidFill>
                <a:latin typeface="Microsoft Sans Serif"/>
                <a:cs typeface="Microsoft Sans Serif"/>
              </a:rPr>
              <a:t>свои</a:t>
            </a:r>
            <a:r>
              <a:rPr sz="2000" spc="-65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1B3081"/>
                </a:solidFill>
                <a:latin typeface="Microsoft Sans Serif"/>
                <a:cs typeface="Microsoft Sans Serif"/>
              </a:rPr>
              <a:t>профессиональные</a:t>
            </a:r>
            <a:r>
              <a:rPr sz="2000" spc="-40" dirty="0">
                <a:solidFill>
                  <a:srgbClr val="1B3081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1B3081"/>
                </a:solidFill>
                <a:latin typeface="Microsoft Sans Serif"/>
                <a:cs typeface="Microsoft Sans Serif"/>
              </a:rPr>
              <a:t>затруднения.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3595" y="667512"/>
            <a:ext cx="4255770" cy="100660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34105" y="771855"/>
            <a:ext cx="36874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1F3863"/>
                </a:solidFill>
                <a:latin typeface="Calibri"/>
                <a:cs typeface="Calibri"/>
              </a:rPr>
              <a:t>Основные</a:t>
            </a:r>
            <a:r>
              <a:rPr sz="3600" b="0" spc="-12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1F3863"/>
                </a:solidFill>
                <a:latin typeface="Calibri"/>
                <a:cs typeface="Calibri"/>
              </a:rPr>
              <a:t>понятия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A7967EF-20F5-01B1-96AB-A04A10B1E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r="6875"/>
          <a:stretch/>
        </p:blipFill>
        <p:spPr bwMode="auto">
          <a:xfrm>
            <a:off x="7848600" y="2752216"/>
            <a:ext cx="4343400" cy="322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B7F9298-7B84-13B2-50D7-7C7B34CAE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97536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56821F-B12A-4698-134C-C886AACF3DB1}"/>
              </a:ext>
            </a:extLst>
          </p:cNvPr>
          <p:cNvSpPr/>
          <p:nvPr/>
        </p:nvSpPr>
        <p:spPr>
          <a:xfrm>
            <a:off x="1752600" y="21336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34736" y="2438400"/>
            <a:ext cx="576453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60755" marR="5080" indent="-948690">
              <a:lnSpc>
                <a:spcPct val="100000"/>
              </a:lnSpc>
              <a:spcBef>
                <a:spcPts val="105"/>
              </a:spcBef>
            </a:pPr>
            <a:r>
              <a:rPr lang="ru-RU" sz="3200" b="1" dirty="0" err="1">
                <a:solidFill>
                  <a:srgbClr val="205F9A"/>
                </a:solidFill>
                <a:latin typeface="Times New Roman"/>
                <a:cs typeface="Times New Roman"/>
              </a:rPr>
              <a:t>Шкардун</a:t>
            </a:r>
            <a:r>
              <a:rPr lang="ru-RU" sz="3200" b="1" dirty="0">
                <a:solidFill>
                  <a:srgbClr val="205F9A"/>
                </a:solidFill>
                <a:latin typeface="Times New Roman"/>
                <a:cs typeface="Times New Roman"/>
              </a:rPr>
              <a:t> Оксана Валерьевна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4291" y="4245990"/>
            <a:ext cx="780542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915" indent="-34226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462915" algn="l"/>
              </a:tabLst>
            </a:pPr>
            <a:r>
              <a:rPr sz="2000" dirty="0">
                <a:latin typeface="Times New Roman"/>
                <a:cs typeface="Times New Roman"/>
              </a:rPr>
              <a:t>Почетный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 err="1">
                <a:latin typeface="Times New Roman"/>
                <a:cs typeface="Times New Roman"/>
              </a:rPr>
              <a:t>работник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lang="ru-RU" sz="2000" dirty="0">
                <a:latin typeface="Times New Roman"/>
                <a:cs typeface="Times New Roman"/>
              </a:rPr>
              <a:t>воспитания и просвещения </a:t>
            </a:r>
            <a:r>
              <a:rPr sz="2000" spc="-10" dirty="0" err="1">
                <a:latin typeface="Times New Roman"/>
                <a:cs typeface="Times New Roman"/>
              </a:rPr>
              <a:t>Российской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Федерации</a:t>
            </a:r>
            <a:endParaRPr sz="2000" dirty="0">
              <a:latin typeface="Times New Roman"/>
              <a:cs typeface="Times New Roman"/>
            </a:endParaRPr>
          </a:p>
          <a:p>
            <a:pPr marL="462915" indent="-342265">
              <a:lnSpc>
                <a:spcPct val="100000"/>
              </a:lnSpc>
              <a:buFont typeface="Wingdings"/>
              <a:buChar char=""/>
              <a:tabLst>
                <a:tab pos="462915" algn="l"/>
              </a:tabLst>
            </a:pPr>
            <a:r>
              <a:rPr lang="ru-RU" sz="2000" spc="-10" dirty="0">
                <a:latin typeface="Times New Roman"/>
                <a:cs typeface="Times New Roman"/>
              </a:rPr>
              <a:t>Награждена знаком </a:t>
            </a:r>
            <a:r>
              <a:rPr sz="2000" spc="-20" dirty="0" err="1">
                <a:latin typeface="Times New Roman"/>
                <a:cs typeface="Times New Roman"/>
              </a:rPr>
              <a:t>Губернатора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 err="1">
                <a:latin typeface="Times New Roman"/>
                <a:cs typeface="Times New Roman"/>
              </a:rPr>
              <a:t>Московской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10" dirty="0" err="1">
                <a:latin typeface="Times New Roman"/>
                <a:cs typeface="Times New Roman"/>
              </a:rPr>
              <a:t>области</a:t>
            </a:r>
            <a:r>
              <a:rPr lang="ru-RU" sz="2000" spc="-10" dirty="0">
                <a:latin typeface="Times New Roman"/>
                <a:cs typeface="Times New Roman"/>
              </a:rPr>
              <a:t> «Благодарю»</a:t>
            </a:r>
            <a:endParaRPr sz="2000" dirty="0">
              <a:latin typeface="Times New Roman"/>
              <a:cs typeface="Times New Roman"/>
            </a:endParaRPr>
          </a:p>
          <a:p>
            <a:pPr marL="462915" indent="-3422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462915" algn="l"/>
              </a:tabLst>
            </a:pPr>
            <a:r>
              <a:rPr sz="2000" dirty="0" err="1">
                <a:latin typeface="Times New Roman"/>
                <a:cs typeface="Times New Roman"/>
              </a:rPr>
              <a:t>Награждена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lang="ru-RU" sz="2000" dirty="0">
                <a:latin typeface="Times New Roman"/>
                <a:cs typeface="Times New Roman"/>
              </a:rPr>
              <a:t>орденом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«</a:t>
            </a:r>
            <a:r>
              <a:rPr lang="ru-RU" sz="2000" dirty="0">
                <a:latin typeface="Times New Roman"/>
                <a:cs typeface="Times New Roman"/>
              </a:rPr>
              <a:t>Слава Нации</a:t>
            </a:r>
            <a:r>
              <a:rPr sz="2000" spc="-10" dirty="0">
                <a:latin typeface="Times New Roman"/>
                <a:cs typeface="Times New Roman"/>
              </a:rPr>
              <a:t>»</a:t>
            </a:r>
            <a:r>
              <a:rPr lang="ru-RU" sz="2000" spc="-10" dirty="0">
                <a:latin typeface="Times New Roman"/>
                <a:cs typeface="Times New Roman"/>
              </a:rPr>
              <a:t> («Золотая звезда»)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2000" b="1" dirty="0">
                <a:solidFill>
                  <a:srgbClr val="31414F"/>
                </a:solidFill>
                <a:latin typeface="Times New Roman"/>
                <a:cs typeface="Times New Roman"/>
              </a:rPr>
              <a:t>      </a:t>
            </a:r>
            <a:r>
              <a:rPr sz="2000" b="1" dirty="0">
                <a:solidFill>
                  <a:srgbClr val="31414F"/>
                </a:solidFill>
                <a:latin typeface="Times New Roman"/>
                <a:cs typeface="Times New Roman"/>
              </a:rPr>
              <a:t>+</a:t>
            </a:r>
            <a:r>
              <a:rPr sz="2000" b="1" spc="-10" dirty="0">
                <a:solidFill>
                  <a:srgbClr val="31414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1414F"/>
                </a:solidFill>
                <a:latin typeface="Times New Roman"/>
                <a:cs typeface="Times New Roman"/>
              </a:rPr>
              <a:t>ещё</a:t>
            </a:r>
            <a:r>
              <a:rPr sz="2000" b="1" spc="-30" dirty="0">
                <a:solidFill>
                  <a:srgbClr val="31414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1414F"/>
                </a:solidFill>
                <a:latin typeface="Times New Roman"/>
                <a:cs typeface="Times New Roman"/>
              </a:rPr>
              <a:t>много,</a:t>
            </a:r>
            <a:r>
              <a:rPr sz="2000" b="1" spc="445" dirty="0">
                <a:solidFill>
                  <a:srgbClr val="31414F"/>
                </a:solidFill>
                <a:latin typeface="Times New Roman"/>
                <a:cs typeface="Times New Roman"/>
              </a:rPr>
              <a:t> </a:t>
            </a:r>
            <a:r>
              <a:rPr sz="2000" b="1" dirty="0" err="1">
                <a:solidFill>
                  <a:srgbClr val="31414F"/>
                </a:solidFill>
                <a:latin typeface="Times New Roman"/>
                <a:cs typeface="Times New Roman"/>
              </a:rPr>
              <a:t>много</a:t>
            </a:r>
            <a:r>
              <a:rPr lang="ru-RU" sz="2000" b="1" spc="-45" dirty="0">
                <a:solidFill>
                  <a:srgbClr val="31414F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20" dirty="0">
                <a:solidFill>
                  <a:srgbClr val="31414F"/>
                </a:solidFill>
                <a:latin typeface="Times New Roman"/>
                <a:cs typeface="Times New Roman"/>
              </a:rPr>
              <a:t>всего…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60341" y="448818"/>
            <a:ext cx="7338695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Династия </a:t>
            </a:r>
            <a:r>
              <a:rPr lang="ru-RU" sz="28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Шкардун</a:t>
            </a:r>
            <a:r>
              <a:rPr lang="ru-RU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ru-RU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«Наставничество: не мода, а традиция» </a:t>
            </a:r>
            <a:endParaRPr sz="2800" spc="-1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7B500-91C9-818E-4AAD-182601EAB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27" t="3333" r="20055"/>
          <a:stretch/>
        </p:blipFill>
        <p:spPr>
          <a:xfrm>
            <a:off x="0" y="0"/>
            <a:ext cx="4495800" cy="41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2135560" y="1556792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Monotype Corsiva" pitchFamily="66" charset="0"/>
              </a:rPr>
              <a:t>Наставничество: </a:t>
            </a:r>
          </a:p>
          <a:p>
            <a:pPr algn="ctr"/>
            <a:r>
              <a:rPr lang="ru-RU" sz="7200" dirty="0">
                <a:latin typeface="Monotype Corsiva" pitchFamily="66" charset="0"/>
              </a:rPr>
              <a:t>не мода, а традиция!</a:t>
            </a:r>
          </a:p>
        </p:txBody>
      </p:sp>
    </p:spTree>
  </p:cSld>
  <p:clrMapOvr>
    <a:masterClrMapping/>
  </p:clrMapOvr>
  <p:transition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b39dd6-473b-538c-9c9f-af52d1b802e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098" t="5405" r="15992" b="7090"/>
          <a:stretch>
            <a:fillRect/>
          </a:stretch>
        </p:blipFill>
        <p:spPr>
          <a:xfrm>
            <a:off x="2610814" y="908720"/>
            <a:ext cx="7027980" cy="59492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6973" y="17221"/>
            <a:ext cx="6258052" cy="492443"/>
          </a:xfrm>
        </p:spPr>
        <p:txBody>
          <a:bodyPr/>
          <a:lstStyle/>
          <a:p>
            <a:r>
              <a:rPr lang="ru-RU" dirty="0" err="1">
                <a:latin typeface="Monotype Corsiva" pitchFamily="66" charset="0"/>
              </a:rPr>
              <a:t>Петровы-Калинкины-Шкардун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" name="Рисунок 4" descr="Петрова Анастасия Ивановна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1944" y="4437112"/>
            <a:ext cx="103580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Мои рисунки\Верин юбилей 2016\DSC_0601.JPG"/>
          <p:cNvPicPr>
            <a:picLocks noChangeAspect="1" noChangeArrowheads="1"/>
          </p:cNvPicPr>
          <p:nvPr/>
        </p:nvPicPr>
        <p:blipFill>
          <a:blip r:embed="rId4" cstate="print"/>
          <a:srcRect l="53695" t="23227" r="27959" b="37950"/>
          <a:stretch>
            <a:fillRect/>
          </a:stretch>
        </p:blipFill>
        <p:spPr bwMode="auto">
          <a:xfrm>
            <a:off x="4511824" y="3068961"/>
            <a:ext cx="915332" cy="1286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Шкардун Людмила Ивановна.jpg"/>
          <p:cNvPicPr>
            <a:picLocks noChangeAspect="1"/>
          </p:cNvPicPr>
          <p:nvPr/>
        </p:nvPicPr>
        <p:blipFill>
          <a:blip r:embed="rId5" cstate="print"/>
          <a:srcRect l="5182" t="5158" r="9311" b="12309"/>
          <a:stretch>
            <a:fillRect/>
          </a:stretch>
        </p:blipFill>
        <p:spPr>
          <a:xfrm>
            <a:off x="6240017" y="3068961"/>
            <a:ext cx="855095" cy="124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D:\Мои рисунки\семейная реликвия\папа\Untitled-Scanned-21.jpg"/>
          <p:cNvPicPr>
            <a:picLocks noChangeAspect="1" noChangeArrowheads="1"/>
          </p:cNvPicPr>
          <p:nvPr/>
        </p:nvPicPr>
        <p:blipFill>
          <a:blip r:embed="rId6" cstate="print">
            <a:lum bright="-2000" contrast="15000"/>
          </a:blip>
          <a:srcRect l="37101" t="28800" r="48629" b="46001"/>
          <a:stretch>
            <a:fillRect/>
          </a:stretch>
        </p:blipFill>
        <p:spPr bwMode="auto">
          <a:xfrm>
            <a:off x="7392145" y="3212976"/>
            <a:ext cx="894957" cy="125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я у доски.JPG"/>
          <p:cNvPicPr>
            <a:picLocks noChangeAspect="1"/>
          </p:cNvPicPr>
          <p:nvPr/>
        </p:nvPicPr>
        <p:blipFill>
          <a:blip r:embed="rId7" cstate="print"/>
          <a:srcRect l="21034" t="11455" r="43507" b="17880"/>
          <a:stretch>
            <a:fillRect/>
          </a:stretch>
        </p:blipFill>
        <p:spPr>
          <a:xfrm>
            <a:off x="6888089" y="1772817"/>
            <a:ext cx="897801" cy="120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8feff6d3-a346-4cfb-b504-54c28c3cc33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888" y="1700808"/>
            <a:ext cx="907812" cy="119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4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4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4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4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4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68008" y="1052737"/>
            <a:ext cx="3886200" cy="103797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Monotype Corsiva" pitchFamily="66" charset="0"/>
              </a:rPr>
              <a:t>Петрова </a:t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Анастасия Ивановна</a:t>
            </a:r>
            <a:br>
              <a:rPr lang="ru-RU" sz="3600" dirty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168008" y="2276872"/>
            <a:ext cx="3744416" cy="336192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Учитель русского языка и литературы. Стаж  36 лет</a:t>
            </a:r>
          </a:p>
        </p:txBody>
      </p:sp>
      <p:pic>
        <p:nvPicPr>
          <p:cNvPr id="4" name="Рисунок 3" descr="Петрова Анастасия Ивановна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3592" y="1052736"/>
            <a:ext cx="3229282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D:\Мои рисунки\семейная реликвия\Безимени-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8827" y="3789041"/>
            <a:ext cx="3651803" cy="2464495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8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8" name="Picture 2" descr="D:\Мои рисунки\семейная реликвия\Безимени-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932133"/>
            <a:ext cx="7885070" cy="5321403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7171" name="Picture 3" descr="D:\Мои рисунки\семейная реликвия\Untitled-Scanned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744" y="188640"/>
            <a:ext cx="4827414" cy="6488896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5E96-4060-C50D-5241-53CC46BF7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336FA137-33E4-1112-F53D-F6C64488462F}"/>
              </a:ext>
            </a:extLst>
          </p:cNvPr>
          <p:cNvSpPr txBox="1"/>
          <p:nvPr/>
        </p:nvSpPr>
        <p:spPr>
          <a:xfrm>
            <a:off x="3629740" y="2333322"/>
            <a:ext cx="8406004" cy="121591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1099"/>
              </a:lnSpc>
              <a:spcBef>
                <a:spcPts val="60"/>
              </a:spcBef>
            </a:pPr>
            <a:r>
              <a:rPr sz="3200" b="1" dirty="0">
                <a:solidFill>
                  <a:schemeClr val="tx2"/>
                </a:solidFill>
                <a:latin typeface="Times New Roman"/>
                <a:cs typeface="Times New Roman"/>
              </a:rPr>
              <a:t>«</a:t>
            </a:r>
            <a:r>
              <a:rPr lang="ru-RU" sz="4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Наставничество – путь к мастерству педагога</a:t>
            </a:r>
            <a:r>
              <a:rPr sz="3200" b="1" spc="-10" dirty="0">
                <a:solidFill>
                  <a:schemeClr val="tx2"/>
                </a:solidFill>
                <a:latin typeface="Times New Roman"/>
                <a:cs typeface="Times New Roman"/>
              </a:rPr>
              <a:t>»</a:t>
            </a:r>
            <a:endParaRPr sz="32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3302313-9832-730B-1906-67F6C81119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37230" y="207009"/>
            <a:ext cx="58718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215" marR="5080" indent="-145415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Реализация</a:t>
            </a:r>
            <a:r>
              <a:rPr sz="2000" spc="-10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вариативных</a:t>
            </a:r>
            <a:r>
              <a:rPr sz="2000" spc="-10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моделей</a:t>
            </a:r>
            <a:r>
              <a:rPr sz="2000" spc="-9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chemeClr val="tx2"/>
                </a:solidFill>
                <a:latin typeface="Times New Roman"/>
                <a:cs typeface="Times New Roman"/>
              </a:rPr>
              <a:t>наставничества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в</a:t>
            </a:r>
            <a:r>
              <a:rPr sz="2000" spc="-2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форме</a:t>
            </a:r>
            <a:r>
              <a:rPr sz="2000" spc="1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chemeClr val="tx2"/>
                </a:solidFill>
                <a:latin typeface="Times New Roman"/>
                <a:cs typeface="Times New Roman"/>
              </a:rPr>
              <a:t>«педагог-</a:t>
            </a:r>
            <a:r>
              <a:rPr sz="2000" spc="-10" dirty="0">
                <a:solidFill>
                  <a:schemeClr val="tx2"/>
                </a:solidFill>
                <a:latin typeface="Times New Roman"/>
                <a:cs typeface="Times New Roman"/>
              </a:rPr>
              <a:t>педагог»</a:t>
            </a:r>
            <a:endParaRPr sz="20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19AE3C-1E58-C900-F941-227ABEFD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9728"/>
            <a:ext cx="3958544" cy="3958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5BFA7-3474-FF9C-5300-4ADD4C2C9BB6}"/>
              </a:ext>
            </a:extLst>
          </p:cNvPr>
          <p:cNvSpPr txBox="1"/>
          <p:nvPr/>
        </p:nvSpPr>
        <p:spPr>
          <a:xfrm>
            <a:off x="6934200" y="4906774"/>
            <a:ext cx="487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МБОУ Голицынская СОШ № 1</a:t>
            </a:r>
          </a:p>
          <a:p>
            <a:pPr algn="ctr"/>
            <a:r>
              <a:rPr lang="ru-RU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Горчакова Наталья Сергеевна</a:t>
            </a:r>
            <a:endParaRPr lang="ru-RU" sz="2000" b="0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64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68008" y="764704"/>
            <a:ext cx="3886200" cy="158417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Monotype Corsiva" pitchFamily="66" charset="0"/>
              </a:rPr>
              <a:t>Калинкина </a:t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Вера Ивановна</a:t>
            </a:r>
            <a:br>
              <a:rPr lang="ru-RU" sz="3600" dirty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168008" y="2132856"/>
            <a:ext cx="3744416" cy="350594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Учитель немецкого языка. </a:t>
            </a:r>
          </a:p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Стаж  46 лет</a:t>
            </a:r>
          </a:p>
        </p:txBody>
      </p:sp>
      <p:pic>
        <p:nvPicPr>
          <p:cNvPr id="1026" name="Picture 2" descr="D:\Мои рисунки\Верин юбилей 2016\DSC_0601.JPG"/>
          <p:cNvPicPr>
            <a:picLocks noChangeAspect="1" noChangeArrowheads="1"/>
          </p:cNvPicPr>
          <p:nvPr/>
        </p:nvPicPr>
        <p:blipFill>
          <a:blip r:embed="rId3" cstate="print"/>
          <a:srcRect l="53695" t="23227" r="27959" b="37950"/>
          <a:stretch>
            <a:fillRect/>
          </a:stretch>
        </p:blipFill>
        <p:spPr bwMode="auto">
          <a:xfrm>
            <a:off x="2279576" y="836712"/>
            <a:ext cx="3600400" cy="5060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Безимени-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8008" y="3933057"/>
            <a:ext cx="3888432" cy="1918461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5123" name="Picture 3" descr="D:\Мои рисунки\Династия\Альманах\фото\Калинкина Вера Ивановна\В пионерской комна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2" y="601616"/>
            <a:ext cx="7416824" cy="5711441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7" name="Рисунок 6" descr="Безимени-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5560" y="1988841"/>
            <a:ext cx="7829066" cy="3862677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6147" name="Picture 3" descr="D:\Мои рисунки\Династия\Альманах\фото\Калинкина Вера Ивановна\Новогодний спектакль 12 месяцев. 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"/>
          </a:blip>
          <a:srcRect/>
          <a:stretch>
            <a:fillRect/>
          </a:stretch>
        </p:blipFill>
        <p:spPr bwMode="auto">
          <a:xfrm>
            <a:off x="2271702" y="620688"/>
            <a:ext cx="7647010" cy="5616624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68008" y="980729"/>
            <a:ext cx="3886200" cy="110998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Monotype Corsiva" pitchFamily="66" charset="0"/>
              </a:rPr>
              <a:t>Калинкин Иван Сергеевич</a:t>
            </a:r>
            <a:br>
              <a:rPr lang="ru-RU" sz="3600" dirty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168008" y="2204864"/>
            <a:ext cx="3744416" cy="343393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Учитель информатики</a:t>
            </a:r>
          </a:p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Стаж  1 год</a:t>
            </a:r>
          </a:p>
        </p:txBody>
      </p:sp>
      <p:pic>
        <p:nvPicPr>
          <p:cNvPr id="8" name="Рисунок 7" descr="8feff6d3-a346-4cfb-b504-54c28c3cc33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1584" y="692697"/>
            <a:ext cx="3312368" cy="4366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80"/>
                            </p:stCondLst>
                            <p:childTnLst>
                              <p:par>
                                <p:cTn id="1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40"/>
                            </p:stCondLst>
                            <p:childTnLst>
                              <p:par>
                                <p:cTn id="2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68008" y="980729"/>
            <a:ext cx="3886200" cy="1109985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latin typeface="Monotype Corsiva" pitchFamily="66" charset="0"/>
              </a:rPr>
              <a:t>Шкардун</a:t>
            </a:r>
            <a:r>
              <a:rPr lang="ru-RU" sz="3600" dirty="0">
                <a:latin typeface="Monotype Corsiva" pitchFamily="66" charset="0"/>
              </a:rPr>
              <a:t> </a:t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Людмила Ивановна</a:t>
            </a:r>
            <a:br>
              <a:rPr lang="ru-RU" sz="3600" dirty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168008" y="2420888"/>
            <a:ext cx="3744416" cy="32179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Учитель истории. Стаж  40 лет</a:t>
            </a:r>
          </a:p>
        </p:txBody>
      </p:sp>
      <p:pic>
        <p:nvPicPr>
          <p:cNvPr id="7" name="Рисунок 6" descr="Шкардун Людмила Ивановна.jpg"/>
          <p:cNvPicPr>
            <a:picLocks noChangeAspect="1"/>
          </p:cNvPicPr>
          <p:nvPr/>
        </p:nvPicPr>
        <p:blipFill>
          <a:blip r:embed="rId3" cstate="print"/>
          <a:srcRect l="5182" t="5158" r="9311" b="12309"/>
          <a:stretch>
            <a:fillRect/>
          </a:stretch>
        </p:blipFill>
        <p:spPr>
          <a:xfrm>
            <a:off x="2351585" y="836713"/>
            <a:ext cx="3478887" cy="5060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D:\Мои рисунки\семейная реликвия\Отсканированные фотографии Шкардун\Untitled-Scanned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5" y="3717032"/>
            <a:ext cx="3667037" cy="2667696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8194" name="Picture 2" descr="D:\Мои рисунки\Династия\Альманах\фото\Шкардун Людмила Ивановна\Старшая пионервожатая(слева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171" y="332657"/>
            <a:ext cx="4194061" cy="6165229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9219" name="Picture 3" descr="D:\Мои рисунки\Династия\Альманах\фото\Шкардун Людмила Ивановна\Л.И.(слева) руководитель кукольного театра интерна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5" y="764704"/>
            <a:ext cx="7349347" cy="540060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4" name="Рисунок 3" descr="20250513_204116.jpg"/>
          <p:cNvPicPr>
            <a:picLocks noChangeAspect="1"/>
          </p:cNvPicPr>
          <p:nvPr/>
        </p:nvPicPr>
        <p:blipFill>
          <a:blip r:embed="rId4" cstate="print"/>
          <a:srcRect t="2701"/>
          <a:stretch>
            <a:fillRect/>
          </a:stretch>
        </p:blipFill>
        <p:spPr>
          <a:xfrm>
            <a:off x="2279576" y="908720"/>
            <a:ext cx="7626530" cy="518880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2050" name="Picture 2" descr="D:\Мои рисунки\семейная реликвия\Отсканированные фотографии Шкардун\Untitled-Scanned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9" y="731122"/>
            <a:ext cx="7771493" cy="5653606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03554" y="1504569"/>
            <a:ext cx="7216775" cy="33752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Wingdings"/>
              <a:buChar char=""/>
              <a:tabLst>
                <a:tab pos="299085" algn="l"/>
              </a:tabLst>
            </a:pP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М</a:t>
            </a:r>
            <a:r>
              <a:rPr lang="ru-RU" spc="-45" dirty="0">
                <a:solidFill>
                  <a:srgbClr val="252525"/>
                </a:solidFill>
                <a:latin typeface="Times New Roman"/>
                <a:cs typeface="Times New Roman"/>
              </a:rPr>
              <a:t>БОУ</a:t>
            </a:r>
            <a:r>
              <a:rPr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lang="ru-RU"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Голицынская</a:t>
            </a:r>
            <a:r>
              <a:rPr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СОШ</a:t>
            </a:r>
            <a:r>
              <a:rPr sz="180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№1</a:t>
            </a:r>
            <a:r>
              <a:rPr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endParaRPr lang="ru-RU" sz="1800" spc="-35" dirty="0">
              <a:solidFill>
                <a:srgbClr val="252525"/>
              </a:solidFill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Wingdings"/>
              <a:buChar char=""/>
              <a:tabLst>
                <a:tab pos="299085" algn="l"/>
              </a:tabLst>
            </a:pPr>
            <a:r>
              <a:rPr sz="1800" spc="-10" dirty="0" err="1">
                <a:solidFill>
                  <a:srgbClr val="252525"/>
                </a:solidFill>
                <a:latin typeface="Times New Roman"/>
                <a:cs typeface="Times New Roman"/>
              </a:rPr>
              <a:t>Дошкольное</a:t>
            </a:r>
            <a:r>
              <a:rPr sz="1800" spc="-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 err="1">
                <a:solidFill>
                  <a:srgbClr val="252525"/>
                </a:solidFill>
                <a:latin typeface="Times New Roman"/>
                <a:cs typeface="Times New Roman"/>
              </a:rPr>
              <a:t>отделение</a:t>
            </a:r>
            <a:r>
              <a:rPr sz="1800" spc="-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№</a:t>
            </a:r>
            <a:r>
              <a:rPr lang="ru-RU"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 20</a:t>
            </a:r>
            <a:endParaRPr sz="1800" dirty="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Дошкольное</a:t>
            </a:r>
            <a:r>
              <a:rPr sz="1800" spc="-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 err="1">
                <a:solidFill>
                  <a:srgbClr val="252525"/>
                </a:solidFill>
                <a:latin typeface="Times New Roman"/>
                <a:cs typeface="Times New Roman"/>
              </a:rPr>
              <a:t>отделение</a:t>
            </a:r>
            <a:r>
              <a:rPr sz="1800" spc="-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№</a:t>
            </a:r>
            <a:r>
              <a:rPr lang="ru-RU"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 36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93D71"/>
                </a:solidFill>
                <a:latin typeface="Times New Roman"/>
                <a:cs typeface="Times New Roman"/>
              </a:rPr>
              <a:t>В</a:t>
            </a:r>
            <a:r>
              <a:rPr sz="2400" b="1" spc="-65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93D71"/>
                </a:solidFill>
                <a:latin typeface="Times New Roman"/>
                <a:cs typeface="Times New Roman"/>
              </a:rPr>
              <a:t>школе</a:t>
            </a:r>
            <a:r>
              <a:rPr sz="2400" b="1" spc="-50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>
                <a:solidFill>
                  <a:srgbClr val="093D71"/>
                </a:solidFill>
                <a:latin typeface="Times New Roman"/>
                <a:cs typeface="Times New Roman"/>
              </a:rPr>
              <a:t>обучается</a:t>
            </a:r>
            <a:r>
              <a:rPr sz="2400" b="1" spc="-65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093D71"/>
                </a:solidFill>
                <a:latin typeface="Times New Roman"/>
                <a:cs typeface="Times New Roman"/>
              </a:rPr>
              <a:t>807</a:t>
            </a:r>
            <a:r>
              <a:rPr sz="2400" b="1" spc="-60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93D71"/>
                </a:solidFill>
                <a:latin typeface="Times New Roman"/>
                <a:cs typeface="Times New Roman"/>
              </a:rPr>
              <a:t>человек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0" dirty="0">
                <a:solidFill>
                  <a:srgbClr val="093D71"/>
                </a:solidFill>
                <a:latin typeface="Times New Roman"/>
                <a:cs typeface="Times New Roman"/>
              </a:rPr>
              <a:t>Реализуемые</a:t>
            </a:r>
            <a:r>
              <a:rPr sz="2400" b="1" spc="-75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93D71"/>
                </a:solidFill>
                <a:latin typeface="Times New Roman"/>
                <a:cs typeface="Times New Roman"/>
              </a:rPr>
              <a:t>программы</a:t>
            </a:r>
            <a:r>
              <a:rPr sz="2400" b="1" spc="-40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93D71"/>
                </a:solidFill>
                <a:latin typeface="Times New Roman"/>
                <a:cs typeface="Times New Roman"/>
              </a:rPr>
              <a:t>в</a:t>
            </a:r>
            <a:r>
              <a:rPr sz="2400" b="1" spc="-70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93D71"/>
                </a:solidFill>
                <a:latin typeface="Times New Roman"/>
                <a:cs typeface="Times New Roman"/>
              </a:rPr>
              <a:t>комплексе</a:t>
            </a: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800" spc="-10" dirty="0">
                <a:latin typeface="Times New Roman"/>
                <a:cs typeface="Times New Roman"/>
              </a:rPr>
              <a:t>Образовательные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программы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дошкольного,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endParaRPr lang="ru-RU" sz="1800" spc="-55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800" spc="-10" dirty="0" err="1">
                <a:latin typeface="Times New Roman"/>
                <a:cs typeface="Times New Roman"/>
              </a:rPr>
              <a:t>начального</a:t>
            </a:r>
            <a:r>
              <a:rPr sz="1800" spc="-10" dirty="0">
                <a:latin typeface="Times New Roman"/>
                <a:cs typeface="Times New Roman"/>
              </a:rPr>
              <a:t>,</a:t>
            </a:r>
            <a:r>
              <a:rPr lang="ru-RU" spc="-1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общего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среднего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образования</a:t>
            </a:r>
            <a:endParaRPr lang="ru-RU" sz="1800" spc="-10" dirty="0">
              <a:latin typeface="Times New Roman"/>
              <a:cs typeface="Times New Roman"/>
            </a:endParaRPr>
          </a:p>
          <a:p>
            <a:pPr marL="12700" marR="5080">
              <a:spcBef>
                <a:spcPts val="25"/>
              </a:spcBef>
            </a:pPr>
            <a:r>
              <a:rPr lang="ru-RU" sz="1800" spc="-10" dirty="0">
                <a:latin typeface="Times New Roman"/>
                <a:cs typeface="Times New Roman"/>
              </a:rPr>
              <a:t>Профильные</a:t>
            </a:r>
            <a:r>
              <a:rPr lang="ru-RU" sz="1800" dirty="0">
                <a:latin typeface="Times New Roman"/>
                <a:cs typeface="Times New Roman"/>
              </a:rPr>
              <a:t> </a:t>
            </a:r>
            <a:r>
              <a:rPr lang="ru-RU" sz="1800" spc="-10" dirty="0">
                <a:latin typeface="Times New Roman"/>
                <a:cs typeface="Times New Roman"/>
              </a:rPr>
              <a:t>классы</a:t>
            </a: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lang="ru-RU" spc="-10" dirty="0">
                <a:latin typeface="Times New Roman"/>
                <a:cs typeface="Times New Roman"/>
              </a:rPr>
              <a:t>Педагогический класс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8589" rIns="0" bIns="0" rtlCol="0">
            <a:spAutoFit/>
          </a:bodyPr>
          <a:lstStyle/>
          <a:p>
            <a:pPr marL="243204" marR="5080" indent="-129539">
              <a:lnSpc>
                <a:spcPct val="100000"/>
              </a:lnSpc>
              <a:spcBef>
                <a:spcPts val="95"/>
              </a:spcBef>
            </a:pPr>
            <a:r>
              <a:rPr sz="2800" spc="-70" dirty="0">
                <a:solidFill>
                  <a:srgbClr val="093D71"/>
                </a:solidFill>
                <a:latin typeface="Times New Roman"/>
                <a:cs typeface="Times New Roman"/>
              </a:rPr>
              <a:t>ОБРАЗОВАТЕЛЬНЫЙ</a:t>
            </a:r>
            <a:r>
              <a:rPr sz="2800" spc="-35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93D71"/>
                </a:solidFill>
                <a:latin typeface="Times New Roman"/>
                <a:cs typeface="Times New Roman"/>
              </a:rPr>
              <a:t>КОМПЛЕКС </a:t>
            </a:r>
            <a:r>
              <a:rPr lang="ru-RU" sz="2800" spc="-65" dirty="0">
                <a:solidFill>
                  <a:srgbClr val="093D71"/>
                </a:solidFill>
                <a:latin typeface="Times New Roman"/>
                <a:cs typeface="Times New Roman"/>
              </a:rPr>
              <a:t>МБОУ ГОЛИЦЫНСКАЯ</a:t>
            </a:r>
            <a:r>
              <a:rPr sz="2800" spc="-75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93D71"/>
                </a:solidFill>
                <a:latin typeface="Times New Roman"/>
                <a:cs typeface="Times New Roman"/>
              </a:rPr>
              <a:t>СОШ</a:t>
            </a:r>
            <a:r>
              <a:rPr sz="2800" spc="-105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93D71"/>
                </a:solidFill>
                <a:latin typeface="Times New Roman"/>
                <a:cs typeface="Times New Roman"/>
              </a:rPr>
              <a:t>№1: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84D203-5C3A-4B35-98F3-DD4151C0E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470225"/>
            <a:ext cx="5867400" cy="37113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68008" y="620689"/>
            <a:ext cx="3886200" cy="1470025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latin typeface="Monotype Corsiva" pitchFamily="66" charset="0"/>
              </a:rPr>
              <a:t>Шкардун</a:t>
            </a:r>
            <a:r>
              <a:rPr lang="ru-RU" sz="3600" dirty="0">
                <a:latin typeface="Monotype Corsiva" pitchFamily="66" charset="0"/>
              </a:rPr>
              <a:t> </a:t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Валерий </a:t>
            </a:r>
            <a:r>
              <a:rPr lang="ru-RU" sz="3600" dirty="0" err="1">
                <a:latin typeface="Monotype Corsiva" pitchFamily="66" charset="0"/>
              </a:rPr>
              <a:t>Корнеевич</a:t>
            </a:r>
            <a:br>
              <a:rPr lang="ru-RU" sz="3600" dirty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168008" y="1844824"/>
            <a:ext cx="3744416" cy="379397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Учитель физики, математики и труда для мальчиков. </a:t>
            </a:r>
          </a:p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Стаж  44 года</a:t>
            </a:r>
          </a:p>
        </p:txBody>
      </p:sp>
      <p:pic>
        <p:nvPicPr>
          <p:cNvPr id="2050" name="Picture 2" descr="D:\Мои рисунки\семейная реликвия\папа\Untitled-Scanned-21.jpg"/>
          <p:cNvPicPr>
            <a:picLocks noChangeAspect="1" noChangeArrowheads="1"/>
          </p:cNvPicPr>
          <p:nvPr/>
        </p:nvPicPr>
        <p:blipFill>
          <a:blip r:embed="rId3" cstate="print">
            <a:lum bright="-2000" contrast="15000"/>
          </a:blip>
          <a:srcRect l="37101" t="28800" r="48629" b="46001"/>
          <a:stretch>
            <a:fillRect/>
          </a:stretch>
        </p:blipFill>
        <p:spPr bwMode="auto">
          <a:xfrm>
            <a:off x="2711624" y="764704"/>
            <a:ext cx="2592288" cy="36292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Untitled-Scanned-21.jpg"/>
          <p:cNvPicPr>
            <a:picLocks noChangeAspect="1"/>
          </p:cNvPicPr>
          <p:nvPr/>
        </p:nvPicPr>
        <p:blipFill>
          <a:blip r:embed="rId3" cstate="print"/>
          <a:srcRect t="10500" r="10932"/>
          <a:stretch>
            <a:fillRect/>
          </a:stretch>
        </p:blipFill>
        <p:spPr>
          <a:xfrm>
            <a:off x="6528048" y="4005064"/>
            <a:ext cx="3195842" cy="2545904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2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6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10" name="Рисунок 9" descr="Untitled-Scanned-21.jpg"/>
          <p:cNvPicPr>
            <a:picLocks noChangeAspect="1"/>
          </p:cNvPicPr>
          <p:nvPr/>
        </p:nvPicPr>
        <p:blipFill>
          <a:blip r:embed="rId3" cstate="print"/>
          <a:srcRect t="10500" r="10932"/>
          <a:stretch>
            <a:fillRect/>
          </a:stretch>
        </p:blipFill>
        <p:spPr>
          <a:xfrm>
            <a:off x="2370074" y="692696"/>
            <a:ext cx="7353816" cy="5858272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3076" name="Picture 4" descr="D:\Мои рисунки\семейная реликвия\папа\23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2" y="980729"/>
            <a:ext cx="7444812" cy="5171281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4098" name="Picture 2" descr="D:\Мои рисунки\семейная реликвия\папа\23232323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4" y="836712"/>
            <a:ext cx="7555864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68008" y="620689"/>
            <a:ext cx="3886200" cy="1470025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latin typeface="Monotype Corsiva" pitchFamily="66" charset="0"/>
              </a:rPr>
              <a:t>Шкардун</a:t>
            </a:r>
            <a:r>
              <a:rPr lang="ru-RU" sz="3600" dirty="0">
                <a:latin typeface="Monotype Corsiva" pitchFamily="66" charset="0"/>
              </a:rPr>
              <a:t> </a:t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Оксана Валерьевна</a:t>
            </a:r>
            <a:br>
              <a:rPr lang="ru-RU" sz="3600" dirty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168008" y="1628800"/>
            <a:ext cx="3744416" cy="4010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Учитель английского и французского языков. </a:t>
            </a:r>
          </a:p>
          <a:p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Стаж 28 лет </a:t>
            </a:r>
          </a:p>
        </p:txBody>
      </p:sp>
      <p:pic>
        <p:nvPicPr>
          <p:cNvPr id="7" name="Рисунок 6" descr="я у доски.JPG"/>
          <p:cNvPicPr>
            <a:picLocks noChangeAspect="1"/>
          </p:cNvPicPr>
          <p:nvPr/>
        </p:nvPicPr>
        <p:blipFill>
          <a:blip r:embed="rId3" cstate="print"/>
          <a:srcRect l="21034" t="11455" r="43507" b="17880"/>
          <a:stretch>
            <a:fillRect/>
          </a:stretch>
        </p:blipFill>
        <p:spPr>
          <a:xfrm>
            <a:off x="2495600" y="836712"/>
            <a:ext cx="3096344" cy="41579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4" descr="D:\Мои рисунки\я разная\ZNV44rV8Zm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016" y="3717032"/>
            <a:ext cx="3711510" cy="2783632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12" name="Picture 4" descr="D:\Мои рисунки\я разная\ZNV44rV8Z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746704"/>
            <a:ext cx="7671950" cy="5753961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10242" name="Picture 2" descr="D:\Мои рисунки\Династия\Альманах\фото\Шкардун Оксана Валерьевна\01.jpg"/>
          <p:cNvPicPr>
            <a:picLocks noChangeAspect="1" noChangeArrowheads="1"/>
          </p:cNvPicPr>
          <p:nvPr/>
        </p:nvPicPr>
        <p:blipFill>
          <a:blip r:embed="rId3" cstate="print"/>
          <a:srcRect r="4286"/>
          <a:stretch>
            <a:fillRect/>
          </a:stretch>
        </p:blipFill>
        <p:spPr bwMode="auto">
          <a:xfrm>
            <a:off x="2279578" y="332657"/>
            <a:ext cx="4824535" cy="3914749"/>
          </a:xfrm>
          <a:prstGeom prst="rect">
            <a:avLst/>
          </a:prstGeom>
          <a:noFill/>
        </p:spPr>
      </p:pic>
      <p:pic>
        <p:nvPicPr>
          <p:cNvPr id="10244" name="Picture 4" descr="D:\Мои рисунки\Династия\Альманах\фото\Шкардун Оксана Валерьевна\Антонова Л.Н.  вручает пелика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356992"/>
            <a:ext cx="3871979" cy="2903984"/>
          </a:xfrm>
          <a:prstGeom prst="rect">
            <a:avLst/>
          </a:prstGeom>
          <a:noFill/>
        </p:spPr>
      </p:pic>
      <p:pic>
        <p:nvPicPr>
          <p:cNvPr id="10246" name="Picture 6" descr="D:\Мои рисунки\Династия\Альманах\фото\Шкардун Оксана Валерьевна\Лауреат областного конкурса Педагог года 2005 с министром об.jpg"/>
          <p:cNvPicPr>
            <a:picLocks noChangeAspect="1" noChangeArrowheads="1"/>
          </p:cNvPicPr>
          <p:nvPr/>
        </p:nvPicPr>
        <p:blipFill>
          <a:blip r:embed="rId5" cstate="print">
            <a:lum bright="10000" contrast="29000"/>
          </a:blip>
          <a:srcRect/>
          <a:stretch>
            <a:fillRect/>
          </a:stretch>
        </p:blipFill>
        <p:spPr bwMode="auto">
          <a:xfrm>
            <a:off x="2711624" y="4293097"/>
            <a:ext cx="3310880" cy="2290431"/>
          </a:xfrm>
          <a:prstGeom prst="rect">
            <a:avLst/>
          </a:prstGeom>
          <a:noFill/>
        </p:spPr>
      </p:pic>
      <p:pic>
        <p:nvPicPr>
          <p:cNvPr id="8" name="Рисунок 7" descr="ff8e2add-d1b0-5462-872a-6c6a1fd1ce6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3861" y="260648"/>
            <a:ext cx="5976671" cy="3364866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b39dd6-473b-538c-9c9f-af52d1b802e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098" t="5405" r="15992" b="7090"/>
          <a:stretch>
            <a:fillRect/>
          </a:stretch>
        </p:blipFill>
        <p:spPr>
          <a:xfrm>
            <a:off x="2610814" y="908720"/>
            <a:ext cx="7027980" cy="59492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dirty="0" err="1">
                <a:latin typeface="Monotype Corsiva" pitchFamily="66" charset="0"/>
              </a:rPr>
              <a:t>Петровы-Калинкины-Шкардун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" name="Рисунок 4" descr="Петрова Анастасия Ивановна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1944" y="4437112"/>
            <a:ext cx="103580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Мои рисунки\Верин юбилей 2016\DSC_0601.JPG"/>
          <p:cNvPicPr>
            <a:picLocks noChangeAspect="1" noChangeArrowheads="1"/>
          </p:cNvPicPr>
          <p:nvPr/>
        </p:nvPicPr>
        <p:blipFill>
          <a:blip r:embed="rId4" cstate="print"/>
          <a:srcRect l="53695" t="23227" r="27959" b="37950"/>
          <a:stretch>
            <a:fillRect/>
          </a:stretch>
        </p:blipFill>
        <p:spPr bwMode="auto">
          <a:xfrm>
            <a:off x="4511824" y="3068961"/>
            <a:ext cx="915332" cy="1286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Шкардун Людмила Ивановна.jpg"/>
          <p:cNvPicPr>
            <a:picLocks noChangeAspect="1"/>
          </p:cNvPicPr>
          <p:nvPr/>
        </p:nvPicPr>
        <p:blipFill>
          <a:blip r:embed="rId5" cstate="print"/>
          <a:srcRect l="5182" t="5158" r="9311" b="12309"/>
          <a:stretch>
            <a:fillRect/>
          </a:stretch>
        </p:blipFill>
        <p:spPr>
          <a:xfrm>
            <a:off x="6240017" y="3068961"/>
            <a:ext cx="855095" cy="124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D:\Мои рисунки\семейная реликвия\папа\Untitled-Scanned-21.jpg"/>
          <p:cNvPicPr>
            <a:picLocks noChangeAspect="1" noChangeArrowheads="1"/>
          </p:cNvPicPr>
          <p:nvPr/>
        </p:nvPicPr>
        <p:blipFill>
          <a:blip r:embed="rId6" cstate="print">
            <a:lum bright="-2000" contrast="15000"/>
          </a:blip>
          <a:srcRect l="37101" t="28800" r="48629" b="46001"/>
          <a:stretch>
            <a:fillRect/>
          </a:stretch>
        </p:blipFill>
        <p:spPr bwMode="auto">
          <a:xfrm>
            <a:off x="7392145" y="3212976"/>
            <a:ext cx="894957" cy="125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я у доски.JPG"/>
          <p:cNvPicPr>
            <a:picLocks noChangeAspect="1"/>
          </p:cNvPicPr>
          <p:nvPr/>
        </p:nvPicPr>
        <p:blipFill>
          <a:blip r:embed="rId7" cstate="print"/>
          <a:srcRect l="21034" t="11455" r="43507" b="17880"/>
          <a:stretch>
            <a:fillRect/>
          </a:stretch>
        </p:blipFill>
        <p:spPr>
          <a:xfrm>
            <a:off x="6888089" y="1772817"/>
            <a:ext cx="897801" cy="120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991544" y="764704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ru-RU" sz="4400" b="1" dirty="0">
                <a:latin typeface="Monotype Corsiva" pitchFamily="66" charset="0"/>
                <a:ea typeface="+mj-ea"/>
                <a:cs typeface="+mj-cs"/>
              </a:rPr>
              <a:t>Общий стаж – 195 лет</a:t>
            </a:r>
            <a:endParaRPr lang="ru-RU" sz="4400" b="1" kern="1200" dirty="0">
              <a:solidFill>
                <a:schemeClr val="tx1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12" name="Рисунок 11" descr="8feff6d3-a346-4cfb-b504-54c28c3cc33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888" y="1700808"/>
            <a:ext cx="907812" cy="119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4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4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4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4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4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40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400" y="-403799"/>
            <a:ext cx="6258052" cy="1123315"/>
          </a:xfrm>
          <a:prstGeom prst="rect">
            <a:avLst/>
          </a:prstGeom>
        </p:spPr>
        <p:txBody>
          <a:bodyPr vert="horz" wrap="square" lIns="0" tIns="695959" rIns="0" bIns="0" rtlCol="0">
            <a:spAutoFit/>
          </a:bodyPr>
          <a:lstStyle/>
          <a:p>
            <a:pPr marL="835660">
              <a:lnSpc>
                <a:spcPct val="100000"/>
              </a:lnSpc>
              <a:spcBef>
                <a:spcPts val="95"/>
              </a:spcBef>
            </a:pPr>
            <a:r>
              <a:rPr sz="2800" spc="-7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sz="2800" spc="-5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СЕКЦИЙ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516" y="1074667"/>
            <a:ext cx="229308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</a:t>
            </a:r>
            <a:r>
              <a:rPr sz="2800" b="1" spc="-60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25" dirty="0">
                <a:solidFill>
                  <a:srgbClr val="EC7C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71800" y="1074667"/>
            <a:ext cx="24384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</a:t>
            </a:r>
            <a:r>
              <a:rPr sz="2800" b="1" spc="-7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2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9804" y="1621311"/>
            <a:ext cx="2359792" cy="3059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Нескучные уроки</a:t>
            </a: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</a:t>
            </a:r>
            <a:r>
              <a:rPr sz="18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Горбачева Н.Е.,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первой квалификационной категории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Е.А.</a:t>
            </a:r>
            <a:endParaRPr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666966" y="1691781"/>
            <a:ext cx="2761902" cy="2851785"/>
            <a:chOff x="4065904" y="2138298"/>
            <a:chExt cx="3961129" cy="2851785"/>
          </a:xfrm>
        </p:grpSpPr>
        <p:sp>
          <p:nvSpPr>
            <p:cNvPr id="8" name="object 8"/>
            <p:cNvSpPr/>
            <p:nvPr/>
          </p:nvSpPr>
          <p:spPr>
            <a:xfrm>
              <a:off x="4072254" y="2138298"/>
              <a:ext cx="0" cy="2807970"/>
            </a:xfrm>
            <a:custGeom>
              <a:avLst/>
              <a:gdLst/>
              <a:ahLst/>
              <a:cxnLst/>
              <a:rect l="l" t="t" r="r" b="b"/>
              <a:pathLst>
                <a:path h="2807970">
                  <a:moveTo>
                    <a:pt x="0" y="0"/>
                  </a:moveTo>
                  <a:lnTo>
                    <a:pt x="0" y="2807970"/>
                  </a:lnTo>
                </a:path>
              </a:pathLst>
            </a:custGeom>
            <a:ln w="127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20430" y="2173096"/>
              <a:ext cx="0" cy="2816860"/>
            </a:xfrm>
            <a:custGeom>
              <a:avLst/>
              <a:gdLst/>
              <a:ahLst/>
              <a:cxnLst/>
              <a:rect l="l" t="t" r="r" b="b"/>
              <a:pathLst>
                <a:path h="2816860">
                  <a:moveTo>
                    <a:pt x="0" y="2816605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1E4D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833389" y="1691781"/>
            <a:ext cx="2867726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1995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 воспитание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Родине начинается с детства</a:t>
            </a: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sz="18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</a:t>
            </a:r>
            <a:r>
              <a:rPr sz="18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</a:t>
            </a:r>
            <a:r>
              <a:rPr sz="18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r>
              <a:rPr sz="1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И.И.</a:t>
            </a:r>
            <a:r>
              <a:rPr lang="ru-RU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первой квалификационной категории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Иванченко А.Ю.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68079" y="951536"/>
            <a:ext cx="2761902" cy="1046480"/>
          </a:xfrm>
          <a:prstGeom prst="rect">
            <a:avLst/>
          </a:prstGeom>
        </p:spPr>
        <p:txBody>
          <a:bodyPr vert="horz" wrap="square" lIns="0" tIns="207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sz="2800" b="1" dirty="0">
                <a:solidFill>
                  <a:srgbClr val="00A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</a:t>
            </a:r>
            <a:r>
              <a:rPr sz="2800" b="1" spc="-60" dirty="0">
                <a:solidFill>
                  <a:srgbClr val="00A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25" dirty="0">
                <a:solidFill>
                  <a:srgbClr val="00A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10">
              <a:lnSpc>
                <a:spcPct val="100000"/>
              </a:lnSpc>
              <a:spcBef>
                <a:spcPts val="990"/>
              </a:spcBef>
            </a:pPr>
            <a:endParaRPr sz="1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30370" y="1621311"/>
            <a:ext cx="2630168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«Английский язык с Мистером Фоксом»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</a:t>
            </a:r>
            <a:r>
              <a:rPr sz="18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Шкардун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</a:t>
            </a:r>
            <a:r>
              <a:rPr lang="ru-RU"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специалист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Зуева С.Г.</a:t>
            </a:r>
            <a:endParaRPr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E34C5A-9814-1278-0722-2BC0876B60F6}"/>
              </a:ext>
            </a:extLst>
          </p:cNvPr>
          <p:cNvSpPr txBox="1"/>
          <p:nvPr/>
        </p:nvSpPr>
        <p:spPr>
          <a:xfrm>
            <a:off x="9031205" y="1074667"/>
            <a:ext cx="20332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</a:t>
            </a:r>
            <a:r>
              <a:rPr lang="ru-RU" sz="2800" b="1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-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pSp>
        <p:nvGrpSpPr>
          <p:cNvPr id="16" name="object 7">
            <a:extLst>
              <a:ext uri="{FF2B5EF4-FFF2-40B4-BE49-F238E27FC236}">
                <a16:creationId xmlns:a16="http://schemas.microsoft.com/office/drawing/2014/main" id="{6A856FCA-0F07-1096-5077-0A8F8D5F8D46}"/>
              </a:ext>
            </a:extLst>
          </p:cNvPr>
          <p:cNvGrpSpPr/>
          <p:nvPr/>
        </p:nvGrpSpPr>
        <p:grpSpPr>
          <a:xfrm>
            <a:off x="2697341" y="1621311"/>
            <a:ext cx="3088849" cy="2851785"/>
            <a:chOff x="4065904" y="2138298"/>
            <a:chExt cx="3961129" cy="2851785"/>
          </a:xfrm>
        </p:grpSpPr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B6AFD5CC-29C9-DCFC-33E7-B669BC853361}"/>
                </a:ext>
              </a:extLst>
            </p:cNvPr>
            <p:cNvSpPr/>
            <p:nvPr/>
          </p:nvSpPr>
          <p:spPr>
            <a:xfrm>
              <a:off x="4072254" y="2138298"/>
              <a:ext cx="0" cy="2807970"/>
            </a:xfrm>
            <a:custGeom>
              <a:avLst/>
              <a:gdLst/>
              <a:ahLst/>
              <a:cxnLst/>
              <a:rect l="l" t="t" r="r" b="b"/>
              <a:pathLst>
                <a:path h="2807970">
                  <a:moveTo>
                    <a:pt x="0" y="0"/>
                  </a:moveTo>
                  <a:lnTo>
                    <a:pt x="0" y="2807970"/>
                  </a:lnTo>
                </a:path>
              </a:pathLst>
            </a:custGeom>
            <a:ln w="127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1589B7F1-C029-0742-4159-4605F0C1587C}"/>
                </a:ext>
              </a:extLst>
            </p:cNvPr>
            <p:cNvSpPr/>
            <p:nvPr/>
          </p:nvSpPr>
          <p:spPr>
            <a:xfrm>
              <a:off x="8020430" y="2173096"/>
              <a:ext cx="0" cy="2816860"/>
            </a:xfrm>
            <a:custGeom>
              <a:avLst/>
              <a:gdLst/>
              <a:ahLst/>
              <a:cxnLst/>
              <a:rect l="l" t="t" r="r" b="b"/>
              <a:pathLst>
                <a:path h="2816860">
                  <a:moveTo>
                    <a:pt x="0" y="2816605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1E4D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7EEFD72-4806-CF18-B793-3D18D29AEECE}"/>
              </a:ext>
            </a:extLst>
          </p:cNvPr>
          <p:cNvSpPr txBox="1"/>
          <p:nvPr/>
        </p:nvSpPr>
        <p:spPr>
          <a:xfrm>
            <a:off x="8827767" y="1621311"/>
            <a:ext cx="2589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педагогического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«Путь в профессию»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 Горчакова Н.С., педагог – организатор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Богданова И.Н. 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6973" y="17221"/>
            <a:ext cx="6258052" cy="927818"/>
          </a:xfrm>
          <a:prstGeom prst="rect">
            <a:avLst/>
          </a:prstGeom>
        </p:spPr>
        <p:txBody>
          <a:bodyPr vert="horz" wrap="square" lIns="0" tIns="431165" rIns="0" bIns="0" rtlCol="0">
            <a:spAutoFit/>
          </a:bodyPr>
          <a:lstStyle/>
          <a:p>
            <a:pPr marL="5969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9455" y="1490548"/>
            <a:ext cx="10400030" cy="26058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</a:t>
            </a:r>
            <a:r>
              <a:rPr sz="2400" b="1" spc="-9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265" indent="-456565">
              <a:lnSpc>
                <a:spcPct val="100000"/>
              </a:lnSpc>
              <a:spcBef>
                <a:spcPts val="2885"/>
              </a:spcBef>
              <a:buAutoNum type="arabicPeriod"/>
              <a:tabLst>
                <a:tab pos="469265" algn="l"/>
              </a:tabLst>
            </a:pPr>
            <a:r>
              <a:rPr lang="ru-RU" sz="24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Малышева Виктория Михайловна - </a:t>
            </a:r>
            <a:r>
              <a:rPr sz="2400" b="1" dirty="0" err="1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sz="2400" b="1" spc="-9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265" indent="-456565">
              <a:spcBef>
                <a:spcPts val="2880"/>
              </a:spcBef>
              <a:buFontTx/>
              <a:buAutoNum type="arabicPeriod"/>
              <a:tabLst>
                <a:tab pos="469265" algn="l"/>
              </a:tabLst>
            </a:pPr>
            <a:r>
              <a:rPr lang="ru-RU" sz="2400" b="1" spc="-20" dirty="0" err="1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Стаева</a:t>
            </a:r>
            <a:r>
              <a:rPr lang="ru-RU" sz="2400" b="1" spc="-2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Софья Дмитриевна </a:t>
            </a:r>
            <a:r>
              <a:rPr lang="ru-RU" sz="24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b="1" spc="-7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2400" b="1" spc="-9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</a:t>
            </a:r>
            <a:endParaRPr lang="ru-RU" sz="2400" b="1" spc="-75" dirty="0">
              <a:solidFill>
                <a:srgbClr val="001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265" indent="-456565">
              <a:lnSpc>
                <a:spcPct val="100000"/>
              </a:lnSpc>
              <a:spcBef>
                <a:spcPts val="2880"/>
              </a:spcBef>
              <a:buAutoNum type="arabicPeriod"/>
              <a:tabLst>
                <a:tab pos="469265" algn="l"/>
              </a:tabLst>
            </a:pPr>
            <a:r>
              <a:rPr lang="ru-RU" sz="24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Стецюра Александра Андреевна </a:t>
            </a:r>
            <a:r>
              <a:rPr sz="24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b="1" spc="-5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sz="2400" b="1" spc="-5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4320032" y="2231263"/>
            <a:ext cx="9975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6000" spc="-25" dirty="0">
                <a:solidFill>
                  <a:srgbClr val="FFFFFF"/>
                </a:solidFill>
                <a:latin typeface="Impact"/>
                <a:cs typeface="Impact"/>
              </a:rPr>
              <a:t>44</a:t>
            </a:r>
            <a:endParaRPr sz="6000" dirty="0">
              <a:latin typeface="Impact"/>
              <a:cs typeface="Impac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01585" y="4834585"/>
            <a:ext cx="4889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800" spc="-25" dirty="0">
                <a:solidFill>
                  <a:srgbClr val="FFFFFF"/>
                </a:solidFill>
                <a:latin typeface="Impact"/>
                <a:cs typeface="Impact"/>
              </a:rPr>
              <a:t>6</a:t>
            </a:r>
            <a:endParaRPr sz="4800" dirty="0">
              <a:latin typeface="Impact"/>
              <a:cs typeface="Impac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80482" y="4600447"/>
            <a:ext cx="3244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400" spc="-50" dirty="0">
                <a:solidFill>
                  <a:srgbClr val="FFFFFF"/>
                </a:solidFill>
                <a:latin typeface="Impact"/>
                <a:cs typeface="Impact"/>
              </a:rPr>
              <a:t>1</a:t>
            </a:r>
            <a:endParaRPr sz="4400" dirty="0">
              <a:latin typeface="Impact"/>
              <a:cs typeface="Impac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29205" y="1813039"/>
            <a:ext cx="713359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600" b="1" dirty="0">
                <a:solidFill>
                  <a:srgbClr val="093D71"/>
                </a:solidFill>
                <a:latin typeface="Times New Roman"/>
                <a:cs typeface="Times New Roman"/>
              </a:rPr>
              <a:t>ПЕДАГОГИЧЕСКИЙ</a:t>
            </a:r>
            <a:r>
              <a:rPr sz="3600" b="1" spc="-160" dirty="0">
                <a:solidFill>
                  <a:srgbClr val="093D71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93D71"/>
                </a:solidFill>
                <a:latin typeface="Times New Roman"/>
                <a:cs typeface="Times New Roman"/>
              </a:rPr>
              <a:t>СОСТАВ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F9B75D-3221-63CA-9EF0-70EB4A9965CF}"/>
              </a:ext>
            </a:extLst>
          </p:cNvPr>
          <p:cNvSpPr txBox="1"/>
          <p:nvPr/>
        </p:nvSpPr>
        <p:spPr>
          <a:xfrm>
            <a:off x="457200" y="2971800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педагогов: 44 чел.( из них с высшей квалификационной категорией  - 20 чел., с первой квалификационной категорией – 11 чел.)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Почётные работники – 1 чел.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специалисты – 6 чел.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045F1-257A-81C7-C6D2-FDA2C723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2BE0622-4B0A-5DD2-404D-FEDEEE8C9C13}"/>
              </a:ext>
            </a:extLst>
          </p:cNvPr>
          <p:cNvSpPr txBox="1"/>
          <p:nvPr/>
        </p:nvSpPr>
        <p:spPr>
          <a:xfrm>
            <a:off x="2286000" y="990600"/>
            <a:ext cx="7339204" cy="65293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1099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srgbClr val="1F497D"/>
                </a:solidFill>
                <a:latin typeface="Times New Roman"/>
                <a:cs typeface="Times New Roman"/>
              </a:rPr>
              <a:t>Спасибо за обратную связь!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9B5242-8B6D-AB93-64EB-379D9819C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991" y="1793472"/>
            <a:ext cx="4144018" cy="414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63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E070F-E234-E972-887F-E88963D3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28600"/>
            <a:ext cx="7091425" cy="110799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– двусторонний процесс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537519-60CD-33CF-24A1-683C21DF8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43892"/>
            <a:ext cx="2209800" cy="24202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14C4D4-2B6A-3F9C-A8C8-D0BEA454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50" t="14388" r="28750"/>
          <a:stretch/>
        </p:blipFill>
        <p:spPr>
          <a:xfrm>
            <a:off x="5891199" y="3686690"/>
            <a:ext cx="2640153" cy="2333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12DC5D-571F-C35D-2E6F-A2B5F9CED3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39"/>
          <a:stretch/>
        </p:blipFill>
        <p:spPr>
          <a:xfrm>
            <a:off x="8534400" y="1447800"/>
            <a:ext cx="3505200" cy="2333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90373B-6439-2E53-7EBC-D579E3428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95472"/>
            <a:ext cx="2209800" cy="2946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5A7167-3795-4E9F-6E61-363D3C816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1438656"/>
            <a:ext cx="2108958" cy="21368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D73A1E-99F8-E5A8-E912-687E651F4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3996" y="3458053"/>
            <a:ext cx="2314064" cy="26132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374462-D566-9F1D-0574-37445C2F38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333"/>
          <a:stretch/>
        </p:blipFill>
        <p:spPr>
          <a:xfrm>
            <a:off x="2359027" y="2507071"/>
            <a:ext cx="2876513" cy="35111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3A832D-C977-52C0-E89B-45D48B5C19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3523" y="839749"/>
            <a:ext cx="1539877" cy="15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05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B6415-E226-31D7-9533-80811669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538" y="850868"/>
            <a:ext cx="6258052" cy="49244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08D6133-C294-3D0B-5792-95823EDE00B3}"/>
              </a:ext>
            </a:extLst>
          </p:cNvPr>
          <p:cNvSpPr/>
          <p:nvPr/>
        </p:nvSpPr>
        <p:spPr>
          <a:xfrm>
            <a:off x="374472" y="2971800"/>
            <a:ext cx="2146656" cy="277063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Развивает свои деловые качества, повышает свой профессиональный уровень в процессе взаимообучения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59CD27-FBF8-EBA3-F54A-10F06674C017}"/>
              </a:ext>
            </a:extLst>
          </p:cNvPr>
          <p:cNvSpPr/>
          <p:nvPr/>
        </p:nvSpPr>
        <p:spPr>
          <a:xfrm>
            <a:off x="609600" y="1828800"/>
            <a:ext cx="1676400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5F094B14-8F03-F823-0738-D618CE1299D0}"/>
              </a:ext>
            </a:extLst>
          </p:cNvPr>
          <p:cNvSpPr/>
          <p:nvPr/>
        </p:nvSpPr>
        <p:spPr>
          <a:xfrm>
            <a:off x="1198956" y="2526792"/>
            <a:ext cx="484632" cy="4450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8820864-49C4-8CF9-3AB5-286AC59F3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7628" y="2993136"/>
            <a:ext cx="2655240" cy="32827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Развивает навыки и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умения, повышает свой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профессиональный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уровень и способности,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развивает собственную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профессиональную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карьеру, учится выстраивать конструктивные отношения с наставником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C3D589-FFA1-8AEA-FD53-AE1FC411A338}"/>
              </a:ext>
            </a:extLst>
          </p:cNvPr>
          <p:cNvSpPr/>
          <p:nvPr/>
        </p:nvSpPr>
        <p:spPr>
          <a:xfrm>
            <a:off x="4616958" y="1828800"/>
            <a:ext cx="1796580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педагог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F9799208-5AA1-72A4-7050-6A661F6D802E}"/>
              </a:ext>
            </a:extLst>
          </p:cNvPr>
          <p:cNvSpPr/>
          <p:nvPr/>
        </p:nvSpPr>
        <p:spPr>
          <a:xfrm>
            <a:off x="5272932" y="2523744"/>
            <a:ext cx="484632" cy="4450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74F1AE3C-191D-B721-406D-9FA70E659F20}"/>
              </a:ext>
            </a:extLst>
          </p:cNvPr>
          <p:cNvSpPr txBox="1">
            <a:spLocks/>
          </p:cNvSpPr>
          <p:nvPr/>
        </p:nvSpPr>
        <p:spPr>
          <a:xfrm>
            <a:off x="8458200" y="2968752"/>
            <a:ext cx="1817040" cy="29307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 marL="0">
              <a:defRPr sz="1800" b="0" i="0">
                <a:solidFill>
                  <a:srgbClr val="1F4E79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2"/>
                </a:solidFill>
              </a:rPr>
              <a:t>Повышает культурный и профессиональный уровень подготовки кадров, улучшаются взаимоотношения между сотрудниками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D77ED5-1097-A154-108D-5D5A99055A6D}"/>
              </a:ext>
            </a:extLst>
          </p:cNvPr>
          <p:cNvSpPr/>
          <p:nvPr/>
        </p:nvSpPr>
        <p:spPr>
          <a:xfrm>
            <a:off x="8518830" y="1837944"/>
            <a:ext cx="1796580" cy="685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CCA7F536-57D7-0751-7FD8-62DF0EFA4299}"/>
              </a:ext>
            </a:extLst>
          </p:cNvPr>
          <p:cNvSpPr/>
          <p:nvPr/>
        </p:nvSpPr>
        <p:spPr>
          <a:xfrm>
            <a:off x="9174804" y="2523744"/>
            <a:ext cx="484632" cy="4450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17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82E94-B8CC-A803-60D3-8D503063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E9918-7977-6271-E4D9-5EB56ACD1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646" y="2743200"/>
            <a:ext cx="10466705" cy="1015663"/>
          </a:xfrm>
        </p:spPr>
        <p:txBody>
          <a:bodyPr/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МИКРОФОН</a:t>
            </a:r>
          </a:p>
        </p:txBody>
      </p:sp>
    </p:spTree>
    <p:extLst>
      <p:ext uri="{BB962C8B-B14F-4D97-AF65-F5344CB8AC3E}">
        <p14:creationId xmlns:p14="http://schemas.microsoft.com/office/powerpoint/2010/main" val="3978409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BA01-84D2-DB28-A413-3FCE594A4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B4DFE45-8C6D-F8EC-2504-2A132D95F13E}"/>
              </a:ext>
            </a:extLst>
          </p:cNvPr>
          <p:cNvSpPr txBox="1"/>
          <p:nvPr/>
        </p:nvSpPr>
        <p:spPr>
          <a:xfrm>
            <a:off x="2286000" y="990600"/>
            <a:ext cx="7339204" cy="65293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1099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srgbClr val="1F497D"/>
                </a:solidFill>
                <a:latin typeface="Times New Roman"/>
                <a:cs typeface="Times New Roman"/>
              </a:rPr>
              <a:t>Спасибо за обратную связь!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CBE04B-A0D4-0F0D-92F8-C87185543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991" y="1793472"/>
            <a:ext cx="4144018" cy="414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97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9F691-30D2-C87C-5239-FC720074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8ACC47-D2A5-FC1B-3F36-EC317783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" y="0"/>
            <a:ext cx="2350747" cy="2350747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CCB0B446-5C87-1146-327A-B08370FC9D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7038" y="17463"/>
            <a:ext cx="6257925" cy="49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215" marR="5080" indent="-145415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Реализация</a:t>
            </a:r>
            <a:r>
              <a:rPr sz="2000" spc="-10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вариативных</a:t>
            </a:r>
            <a:r>
              <a:rPr sz="2000" spc="-10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моделей</a:t>
            </a:r>
            <a:r>
              <a:rPr sz="2000" spc="-9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chemeClr val="tx2"/>
                </a:solidFill>
                <a:latin typeface="Times New Roman"/>
                <a:cs typeface="Times New Roman"/>
              </a:rPr>
              <a:t>наставничества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в</a:t>
            </a:r>
            <a:r>
              <a:rPr sz="2000" spc="-2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форме</a:t>
            </a:r>
            <a:r>
              <a:rPr sz="2000" spc="1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chemeClr val="tx2"/>
                </a:solidFill>
                <a:latin typeface="Times New Roman"/>
                <a:cs typeface="Times New Roman"/>
              </a:rPr>
              <a:t>«педагог-</a:t>
            </a:r>
            <a:r>
              <a:rPr sz="2000" spc="-10" dirty="0">
                <a:solidFill>
                  <a:schemeClr val="tx2"/>
                </a:solidFill>
                <a:latin typeface="Times New Roman"/>
                <a:cs typeface="Times New Roman"/>
              </a:rPr>
              <a:t>педагог»</a:t>
            </a:r>
            <a:endParaRPr sz="20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D6295F-1D21-82E0-F78A-B0FA4603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408689"/>
            <a:ext cx="914479" cy="9144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D687D1-7382-B93E-6B0F-61A66F94B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751" y="2434860"/>
            <a:ext cx="743776" cy="737680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CCD184D-3398-FB41-087E-40162E55E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29000"/>
            <a:ext cx="1162199" cy="104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51EFF0-9941-C224-38DB-F2FD44DF3C4E}"/>
              </a:ext>
            </a:extLst>
          </p:cNvPr>
          <p:cNvSpPr txBox="1"/>
          <p:nvPr/>
        </p:nvSpPr>
        <p:spPr>
          <a:xfrm>
            <a:off x="8686800" y="1665873"/>
            <a:ext cx="2242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+7-926-961-53-04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403494-A0AA-627A-F6FF-1C0AAA22E605}"/>
              </a:ext>
            </a:extLst>
          </p:cNvPr>
          <p:cNvSpPr txBox="1"/>
          <p:nvPr/>
        </p:nvSpPr>
        <p:spPr>
          <a:xfrm>
            <a:off x="8382000" y="2603645"/>
            <a:ext cx="60976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odin_golitsynskaya_1@mosreg.ru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6CCD740-9FFA-DFBC-EF57-C0FABD568A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328" t="20397" r="11328" b="21519"/>
          <a:stretch/>
        </p:blipFill>
        <p:spPr>
          <a:xfrm>
            <a:off x="324274" y="3352800"/>
            <a:ext cx="2209800" cy="27980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2445C5-5B1C-94A7-187B-5B0769360029}"/>
              </a:ext>
            </a:extLst>
          </p:cNvPr>
          <p:cNvSpPr txBox="1"/>
          <p:nvPr/>
        </p:nvSpPr>
        <p:spPr>
          <a:xfrm>
            <a:off x="773036" y="2506515"/>
            <a:ext cx="1476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</a:p>
          <a:p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DF2003C7-B0FF-81AE-ADB8-52D786CCF126}"/>
              </a:ext>
            </a:extLst>
          </p:cNvPr>
          <p:cNvSpPr/>
          <p:nvPr/>
        </p:nvSpPr>
        <p:spPr>
          <a:xfrm>
            <a:off x="1336787" y="3003755"/>
            <a:ext cx="184774" cy="1802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7C0B11D-B916-5CA6-E3CA-A0098715C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337" y="3407651"/>
            <a:ext cx="2743200" cy="2743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CA87B4-AC50-AEE4-5A9E-A901C097732A}"/>
              </a:ext>
            </a:extLst>
          </p:cNvPr>
          <p:cNvSpPr txBox="1"/>
          <p:nvPr/>
        </p:nvSpPr>
        <p:spPr>
          <a:xfrm>
            <a:off x="4241603" y="272235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VK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AD53EF09-40D9-13F5-B035-44EB55E76F2B}"/>
              </a:ext>
            </a:extLst>
          </p:cNvPr>
          <p:cNvSpPr/>
          <p:nvPr/>
        </p:nvSpPr>
        <p:spPr>
          <a:xfrm>
            <a:off x="4455550" y="3184015"/>
            <a:ext cx="184774" cy="1802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85C436-CB82-0B41-65E3-5182C2071B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8066" y="4301256"/>
            <a:ext cx="1593111" cy="159311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F93A121-7CE4-E41F-8B70-3E8BA95208EE}"/>
              </a:ext>
            </a:extLst>
          </p:cNvPr>
          <p:cNvSpPr txBox="1"/>
          <p:nvPr/>
        </p:nvSpPr>
        <p:spPr>
          <a:xfrm>
            <a:off x="8517808" y="3749332"/>
            <a:ext cx="401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https://golitsyno-1.odinedu.ru/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5D958-07CD-22B1-A321-497EECC29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477D4EE-3BA9-F319-CE19-1489EEE6556A}"/>
              </a:ext>
            </a:extLst>
          </p:cNvPr>
          <p:cNvSpPr txBox="1"/>
          <p:nvPr/>
        </p:nvSpPr>
        <p:spPr>
          <a:xfrm>
            <a:off x="3629740" y="2333322"/>
            <a:ext cx="8406004" cy="121591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1099"/>
              </a:lnSpc>
              <a:spcBef>
                <a:spcPts val="60"/>
              </a:spcBef>
            </a:pPr>
            <a:r>
              <a:rPr sz="3200" b="1" dirty="0">
                <a:solidFill>
                  <a:schemeClr val="tx2"/>
                </a:solidFill>
                <a:latin typeface="Times New Roman"/>
                <a:cs typeface="Times New Roman"/>
              </a:rPr>
              <a:t>«</a:t>
            </a:r>
            <a:r>
              <a:rPr lang="ru-RU" sz="4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Наставничество – путь к мастерству педагога</a:t>
            </a:r>
            <a:r>
              <a:rPr sz="3200" b="1" spc="-10" dirty="0">
                <a:solidFill>
                  <a:schemeClr val="tx2"/>
                </a:solidFill>
                <a:latin typeface="Times New Roman"/>
                <a:cs typeface="Times New Roman"/>
              </a:rPr>
              <a:t>»</a:t>
            </a:r>
            <a:endParaRPr sz="32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CF35470-4E1B-C2E8-C450-1DAB492ACF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37230" y="207009"/>
            <a:ext cx="58718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215" marR="5080" indent="-145415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Реализация</a:t>
            </a:r>
            <a:r>
              <a:rPr sz="2000" spc="-10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вариативных</a:t>
            </a:r>
            <a:r>
              <a:rPr sz="2000" spc="-10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моделей</a:t>
            </a:r>
            <a:r>
              <a:rPr sz="2000" spc="-9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chemeClr val="tx2"/>
                </a:solidFill>
                <a:latin typeface="Times New Roman"/>
                <a:cs typeface="Times New Roman"/>
              </a:rPr>
              <a:t>наставничества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в</a:t>
            </a:r>
            <a:r>
              <a:rPr sz="2000" spc="-2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chemeClr val="tx2"/>
                </a:solidFill>
                <a:latin typeface="Times New Roman"/>
                <a:cs typeface="Times New Roman"/>
              </a:rPr>
              <a:t>форме</a:t>
            </a:r>
            <a:r>
              <a:rPr sz="2000" spc="1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chemeClr val="tx2"/>
                </a:solidFill>
                <a:latin typeface="Times New Roman"/>
                <a:cs typeface="Times New Roman"/>
              </a:rPr>
              <a:t>«педагог-</a:t>
            </a:r>
            <a:r>
              <a:rPr sz="2000" spc="-10" dirty="0">
                <a:solidFill>
                  <a:schemeClr val="tx2"/>
                </a:solidFill>
                <a:latin typeface="Times New Roman"/>
                <a:cs typeface="Times New Roman"/>
              </a:rPr>
              <a:t>педагог»</a:t>
            </a:r>
            <a:endParaRPr sz="20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81B94E-F741-A49A-F472-F6BA02FDA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1493760"/>
            <a:ext cx="4110944" cy="4110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0532CA-4546-B3E1-F025-F8DA154EB363}"/>
              </a:ext>
            </a:extLst>
          </p:cNvPr>
          <p:cNvSpPr txBox="1"/>
          <p:nvPr/>
        </p:nvSpPr>
        <p:spPr>
          <a:xfrm>
            <a:off x="6934200" y="4906774"/>
            <a:ext cx="487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МБОУ Голицынская СОШ № 1 по УВР, учитель начальных классов,</a:t>
            </a:r>
          </a:p>
          <a:p>
            <a:pPr algn="ctr"/>
            <a:r>
              <a:rPr lang="ru-RU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Зиникова Любовь Александровна</a:t>
            </a:r>
            <a:endParaRPr lang="ru-RU" sz="2000" b="0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83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C60EF-3D4A-7848-2F2B-10BB4C00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973" y="17221"/>
            <a:ext cx="6258052" cy="98488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специалист пришёл в школу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988417-8AC9-149C-F948-8F5C5DE7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49" t="18334" r="6251" b="32299"/>
          <a:stretch/>
        </p:blipFill>
        <p:spPr>
          <a:xfrm>
            <a:off x="304800" y="3598831"/>
            <a:ext cx="4691450" cy="25733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EDA43E-DB7E-EEDA-F836-88EB3331CF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7" t="11288" r="7584" b="8919"/>
          <a:stretch/>
        </p:blipFill>
        <p:spPr>
          <a:xfrm>
            <a:off x="0" y="1600200"/>
            <a:ext cx="4419600" cy="18288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0B6C57-4084-1134-CBF3-69C79E112318}"/>
              </a:ext>
            </a:extLst>
          </p:cNvPr>
          <p:cNvSpPr/>
          <p:nvPr/>
        </p:nvSpPr>
        <p:spPr>
          <a:xfrm>
            <a:off x="304800" y="3598831"/>
            <a:ext cx="990600" cy="5159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692E30-238C-C4D9-F97F-28737A694FE8}"/>
              </a:ext>
            </a:extLst>
          </p:cNvPr>
          <p:cNvSpPr/>
          <p:nvPr/>
        </p:nvSpPr>
        <p:spPr>
          <a:xfrm>
            <a:off x="304800" y="4191000"/>
            <a:ext cx="762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1B7701-B6CB-92D3-0877-517876AF3D2F}"/>
              </a:ext>
            </a:extLst>
          </p:cNvPr>
          <p:cNvSpPr txBox="1"/>
          <p:nvPr/>
        </p:nvSpPr>
        <p:spPr>
          <a:xfrm>
            <a:off x="1600200" y="1091517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BA658A-12D3-E2D3-3219-5CE20E76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914400"/>
            <a:ext cx="4800600" cy="2209801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B68AE702-1759-0CF8-6203-480D2BEF1E08}"/>
              </a:ext>
            </a:extLst>
          </p:cNvPr>
          <p:cNvSpPr/>
          <p:nvPr/>
        </p:nvSpPr>
        <p:spPr>
          <a:xfrm>
            <a:off x="7467600" y="3133345"/>
            <a:ext cx="4419600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педагогического опыта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5075122-7074-B964-0BA8-18639E1A1787}"/>
              </a:ext>
            </a:extLst>
          </p:cNvPr>
          <p:cNvSpPr/>
          <p:nvPr/>
        </p:nvSpPr>
        <p:spPr>
          <a:xfrm>
            <a:off x="7467600" y="4009188"/>
            <a:ext cx="4419600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психологических знаний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B3127F6-A16B-2819-BC16-EE0E0B5885BC}"/>
              </a:ext>
            </a:extLst>
          </p:cNvPr>
          <p:cNvSpPr/>
          <p:nvPr/>
        </p:nvSpPr>
        <p:spPr>
          <a:xfrm>
            <a:off x="7473696" y="4865296"/>
            <a:ext cx="4419600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Неуверенность в правильности действий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0E11840-70E6-7BE2-0F13-D44E0980AD96}"/>
              </a:ext>
            </a:extLst>
          </p:cNvPr>
          <p:cNvSpPr/>
          <p:nvPr/>
        </p:nvSpPr>
        <p:spPr>
          <a:xfrm>
            <a:off x="7467600" y="5715002"/>
            <a:ext cx="4419600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Нехватка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154736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76903-9545-9117-A2C1-2A524494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973" y="17221"/>
            <a:ext cx="6258052" cy="984885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поле у педагогов со стажем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A676519-B13E-3494-3253-D30492411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2" y="1061101"/>
            <a:ext cx="4927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04B3C0F7-1E0A-317A-FC93-5414AE664A77}"/>
              </a:ext>
            </a:extLst>
          </p:cNvPr>
          <p:cNvSpPr/>
          <p:nvPr/>
        </p:nvSpPr>
        <p:spPr>
          <a:xfrm>
            <a:off x="644012" y="1785445"/>
            <a:ext cx="4419600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Кризис профессионального роста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BBF1142-D91B-9662-BD9A-CAF10324BEF9}"/>
              </a:ext>
            </a:extLst>
          </p:cNvPr>
          <p:cNvSpPr/>
          <p:nvPr/>
        </p:nvSpPr>
        <p:spPr>
          <a:xfrm>
            <a:off x="616973" y="3216823"/>
            <a:ext cx="4419600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выгорание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6EAC874-353F-8848-4B8F-C99561FB9986}"/>
              </a:ext>
            </a:extLst>
          </p:cNvPr>
          <p:cNvSpPr/>
          <p:nvPr/>
        </p:nvSpPr>
        <p:spPr>
          <a:xfrm>
            <a:off x="616973" y="4648201"/>
            <a:ext cx="4419600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мотивация  на нововведения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700393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D2CB1-C07D-1989-8604-B1893FDA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7221"/>
            <a:ext cx="9220200" cy="147732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776095" algn="l"/>
              </a:tabLst>
            </a:pPr>
            <a:r>
              <a:rPr lang="ru-RU" sz="3200" spc="-1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  <a:r>
              <a:rPr lang="ru-RU" sz="320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spc="-1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spc="-3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r>
              <a:rPr lang="ru-RU" sz="3200" spc="-35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spc="-35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</a:t>
            </a:r>
            <a:r>
              <a:rPr lang="ru-RU" sz="3200" spc="-45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</a:t>
            </a:r>
            <a:r>
              <a:rPr lang="ru-RU" sz="3200" spc="-1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200" spc="-35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21BB86-0491-32F3-18F4-8A82EBE39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2213282"/>
            <a:ext cx="10466705" cy="3477875"/>
          </a:xfrm>
        </p:spPr>
        <p:txBody>
          <a:bodyPr/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«опытный педагог — молодой специалист»</a:t>
            </a:r>
            <a:r>
              <a:rPr lang="ru-RU" sz="2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«лидер педагогического сообщества — педагог, испытывающий проблемы»</a:t>
            </a:r>
            <a:r>
              <a:rPr lang="ru-RU" sz="2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«педагог-новатор — консервативный педагог»</a:t>
            </a:r>
            <a:r>
              <a:rPr lang="ru-RU" sz="2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«опытный предметник — неопытный предметник»</a:t>
            </a:r>
            <a:r>
              <a:rPr lang="ru-RU" sz="28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1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372110" indent="-457200">
              <a:lnSpc>
                <a:spcPct val="150000"/>
              </a:lnSpc>
              <a:spcBef>
                <a:spcPts val="100"/>
              </a:spcBef>
              <a:buAutoNum type="arabicPeriod"/>
              <a:tabLst>
                <a:tab pos="469265" algn="l"/>
              </a:tabLst>
            </a:pP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(«один</a:t>
            </a:r>
            <a:r>
              <a:rPr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один»)</a:t>
            </a:r>
          </a:p>
          <a:p>
            <a:pPr marL="542925" indent="-530225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542925" algn="l"/>
              </a:tabLst>
            </a:pP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Ситуационное</a:t>
            </a:r>
            <a:r>
              <a:rPr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marL="469265" indent="-456565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469265" algn="l"/>
              </a:tabLst>
            </a:pP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Партнерское</a:t>
            </a:r>
            <a:r>
              <a:rPr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marL="469265" indent="-456565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469265" algn="l"/>
              </a:tabLst>
            </a:pP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Групповое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marL="469265" marR="5080" indent="-457200">
              <a:lnSpc>
                <a:spcPct val="150000"/>
              </a:lnSpc>
              <a:spcBef>
                <a:spcPts val="5"/>
              </a:spcBef>
              <a:buAutoNum type="arabicPeriod"/>
              <a:tabLst>
                <a:tab pos="469265" algn="l"/>
              </a:tabLst>
            </a:pP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Краткосрочное</a:t>
            </a:r>
            <a:r>
              <a:rPr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целеполагающее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0250" indent="-5715">
              <a:lnSpc>
                <a:spcPct val="150000"/>
              </a:lnSpc>
              <a:spcBef>
                <a:spcPts val="100"/>
              </a:spcBef>
              <a:buSzPct val="95454"/>
              <a:buAutoNum type="arabicPeriod" startAt="6"/>
              <a:tabLst>
                <a:tab pos="241935" algn="l"/>
              </a:tabLst>
            </a:pP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Скоростное</a:t>
            </a:r>
            <a:r>
              <a:rPr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консультационное наставничество</a:t>
            </a:r>
          </a:p>
          <a:p>
            <a:pPr marL="313690" indent="-300990">
              <a:lnSpc>
                <a:spcPct val="100000"/>
              </a:lnSpc>
              <a:spcBef>
                <a:spcPts val="1320"/>
              </a:spcBef>
              <a:buSzPct val="95454"/>
              <a:buAutoNum type="arabicPeriod" startAt="6"/>
              <a:tabLst>
                <a:tab pos="313690" algn="l"/>
              </a:tabLst>
            </a:pP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Флэш-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marL="313690" indent="-300990">
              <a:lnSpc>
                <a:spcPct val="100000"/>
              </a:lnSpc>
              <a:spcBef>
                <a:spcPts val="1320"/>
              </a:spcBef>
              <a:buSzPct val="95454"/>
              <a:buAutoNum type="arabicPeriod" startAt="6"/>
              <a:tabLst>
                <a:tab pos="313690" algn="l"/>
              </a:tabLst>
            </a:pP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Виртуальное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marL="313690" indent="-300990">
              <a:lnSpc>
                <a:spcPct val="100000"/>
              </a:lnSpc>
              <a:spcBef>
                <a:spcPts val="1320"/>
              </a:spcBef>
              <a:buSzPct val="95454"/>
              <a:buAutoNum type="arabicPeriod" startAt="6"/>
              <a:tabLst>
                <a:tab pos="313690" algn="l"/>
              </a:tabLst>
            </a:pP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Саморегулируемое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marL="467995" indent="-455295">
              <a:lnSpc>
                <a:spcPct val="100000"/>
              </a:lnSpc>
              <a:spcBef>
                <a:spcPts val="1325"/>
              </a:spcBef>
              <a:buSzPct val="95454"/>
              <a:buAutoNum type="arabicPeriod" startAt="6"/>
              <a:tabLst>
                <a:tab pos="467995" algn="l"/>
              </a:tabLst>
            </a:pP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Реверсивное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marL="467995" indent="-455295">
              <a:lnSpc>
                <a:spcPct val="100000"/>
              </a:lnSpc>
              <a:spcBef>
                <a:spcPts val="1320"/>
              </a:spcBef>
              <a:buSzPct val="95454"/>
              <a:buAutoNum type="arabicPeriod" startAt="6"/>
              <a:tabLst>
                <a:tab pos="467995" algn="l"/>
              </a:tabLst>
            </a:pP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Командное</a:t>
            </a:r>
            <a:r>
              <a:rPr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96AE34-7D82-FAF8-21B2-5757459706B6}"/>
              </a:ext>
            </a:extLst>
          </p:cNvPr>
          <p:cNvSpPr/>
          <p:nvPr/>
        </p:nvSpPr>
        <p:spPr>
          <a:xfrm>
            <a:off x="2514600" y="152400"/>
            <a:ext cx="62484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наставничества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1208</TotalTime>
  <Words>909</Words>
  <Application>Microsoft Office PowerPoint</Application>
  <PresentationFormat>Широкоэкранный</PresentationFormat>
  <Paragraphs>141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Calibri</vt:lpstr>
      <vt:lpstr>Impact</vt:lpstr>
      <vt:lpstr>Microsoft Sans Serif</vt:lpstr>
      <vt:lpstr>Monotype Corsiva</vt:lpstr>
      <vt:lpstr>Times New Roman</vt:lpstr>
      <vt:lpstr>Wingdings</vt:lpstr>
      <vt:lpstr>Office Theme</vt:lpstr>
      <vt:lpstr>Реализация вариативных моделей наставничества в форме «педагог-педагог»</vt:lpstr>
      <vt:lpstr>Реализация вариативных моделей наставничества в форме «педагог-педагог»</vt:lpstr>
      <vt:lpstr>ОБРАЗОВАТЕЛЬНЫЙ КОМПЛЕКС МБОУ ГОЛИЦЫНСКАЯ СОШ №1:</vt:lpstr>
      <vt:lpstr>Презентация PowerPoint</vt:lpstr>
      <vt:lpstr>Реализация вариативных моделей наставничества в форме «педагог-педагог»</vt:lpstr>
      <vt:lpstr>Молодой специалист пришёл в школу</vt:lpstr>
      <vt:lpstr>Проблемное поле у педагогов со стажем</vt:lpstr>
      <vt:lpstr>Модели взаимодействия в форме  наставничества «учитель – учитель»</vt:lpstr>
      <vt:lpstr>Презентация PowerPoint</vt:lpstr>
      <vt:lpstr>ПРИНЦИПЫ СИСТЕМЫ (ЦЕЛЕВОЙ МОДЕЛИ) НАСТАВНИЧЕСТВА</vt:lpstr>
      <vt:lpstr>Основные понятия</vt:lpstr>
      <vt:lpstr>Основные понятия</vt:lpstr>
      <vt:lpstr>Презентация PowerPoint</vt:lpstr>
      <vt:lpstr>Династия Шкардун  «Наставничество: не мода, а традиция» </vt:lpstr>
      <vt:lpstr>Презентация PowerPoint</vt:lpstr>
      <vt:lpstr>Петровы-Калинкины-Шкардун</vt:lpstr>
      <vt:lpstr>Петрова  Анастасия Ивановна </vt:lpstr>
      <vt:lpstr>Презентация PowerPoint</vt:lpstr>
      <vt:lpstr>Презентация PowerPoint</vt:lpstr>
      <vt:lpstr>Калинкина  Вера Ивановна </vt:lpstr>
      <vt:lpstr>Презентация PowerPoint</vt:lpstr>
      <vt:lpstr>Презентация PowerPoint</vt:lpstr>
      <vt:lpstr>Презентация PowerPoint</vt:lpstr>
      <vt:lpstr>Калинкин Иван Сергеевич </vt:lpstr>
      <vt:lpstr>Шкардун  Людмила Ивановна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Шкардун  Валерий Корнеевич </vt:lpstr>
      <vt:lpstr>Презентация PowerPoint</vt:lpstr>
      <vt:lpstr>Презентация PowerPoint</vt:lpstr>
      <vt:lpstr>Презентация PowerPoint</vt:lpstr>
      <vt:lpstr>Шкардун  Оксана Валерьевна </vt:lpstr>
      <vt:lpstr>Презентация PowerPoint</vt:lpstr>
      <vt:lpstr>Презентация PowerPoint</vt:lpstr>
      <vt:lpstr>Петровы-Калинкины-Шкардун</vt:lpstr>
      <vt:lpstr>РАБОТА СЕКЦИЙ</vt:lpstr>
      <vt:lpstr>Флеш - наставничество</vt:lpstr>
      <vt:lpstr>Презентация PowerPoint</vt:lpstr>
      <vt:lpstr>Наставничество – двусторонний процесс</vt:lpstr>
      <vt:lpstr>НАСТАВНИЧЕСТВО</vt:lpstr>
      <vt:lpstr>Презентация PowerPoint</vt:lpstr>
      <vt:lpstr>Презентация PowerPoint</vt:lpstr>
      <vt:lpstr>Реализация вариативных моделей наставничества в форме «педагог-педагог»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зонального и регионального этапов конференции проектных и  учебно-исследовательских работ «Что, как и почему?»</dc:title>
  <dc:creator>User</dc:creator>
  <cp:lastModifiedBy>Любовь Зиникова</cp:lastModifiedBy>
  <cp:revision>34</cp:revision>
  <dcterms:created xsi:type="dcterms:W3CDTF">2025-05-04T12:35:00Z</dcterms:created>
  <dcterms:modified xsi:type="dcterms:W3CDTF">2025-05-13T20:57:55Z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2024-11-26T00:00:00Z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2025-05-04T00:00:00Z</vt:filetime>
  </property>
  <property fmtid="{D5CDD505-2E9C-101B-9397-08002B2CF9AE}" pid="5" name="Producer">
    <vt:lpwstr>Microsoft® PowerPoint® 2019</vt:lpwstr>
  </property>
</Properties>
</file>